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59" r:id="rId6"/>
    <p:sldId id="261" r:id="rId7"/>
    <p:sldId id="264" r:id="rId8"/>
    <p:sldId id="270" r:id="rId9"/>
    <p:sldId id="267" r:id="rId10"/>
    <p:sldId id="278" r:id="rId11"/>
    <p:sldId id="279" r:id="rId12"/>
    <p:sldId id="263" r:id="rId13"/>
    <p:sldId id="266" r:id="rId14"/>
    <p:sldId id="273" r:id="rId15"/>
    <p:sldId id="274" r:id="rId16"/>
    <p:sldId id="276" r:id="rId17"/>
    <p:sldId id="275" r:id="rId18"/>
    <p:sldId id="265" r:id="rId19"/>
    <p:sldId id="268" r:id="rId20"/>
    <p:sldId id="272" r:id="rId21"/>
    <p:sldId id="271" r:id="rId22"/>
    <p:sldId id="277" r:id="rId23"/>
    <p:sldId id="26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AA5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7F5E99-786F-432F-9D84-6E7C9A7D372D}" v="271" dt="2024-05-03T18:54:17.909"/>
    <p1510:client id="{380ABBC7-2B6E-47B7-8FD7-7620D0AE293A}" v="13" dt="2024-05-04T06:30:26.067"/>
    <p1510:client id="{3DEB3D2B-4F92-4D3D-AEB9-B64108E86871}" v="18" dt="2024-05-04T04:00:21.127"/>
    <p1510:client id="{4ACD8B3D-757B-4618-849A-B4CAA59AC388}" v="70" dt="2024-05-03T18:40:04.526"/>
    <p1510:client id="{54FADCA6-7706-4D0F-B1F5-E79FFD1E3E32}" v="1545" dt="2024-05-03T15:04:54.344"/>
    <p1510:client id="{58FD49E2-21B8-4D20-8218-A2C8697120D3}" v="149" dt="2024-05-03T19:05:47.625"/>
    <p1510:client id="{60217307-7C70-407E-8272-407C85529D59}" v="15" dt="2024-05-03T19:32:14.145"/>
    <p1510:client id="{6D4A3239-A2A7-4727-BD66-C5FA558731DE}" v="522" dt="2024-05-03T18:01:11.693"/>
    <p1510:client id="{7C2338D3-15CF-4A04-ACAF-FD29B9A50C60}" v="365" dt="2024-05-03T06:36:15.323"/>
    <p1510:client id="{8A8DDF7D-39F4-4720-A769-4433C4CBD543}" v="11" dt="2024-05-03T11:17:32.646"/>
    <p1510:client id="{8C309FEE-61FE-4071-947C-06F2BA7A3609}" v="1413" dt="2024-05-03T19:05:29.335"/>
    <p1510:client id="{C9A662F9-F8DD-4D6B-BE10-1792AA0B1274}" v="8" dt="2024-05-04T04:36:25.522"/>
    <p1510:client id="{E354953E-9D78-4D49-92E0-2FCC397B4ABD}" v="388" dt="2024-05-03T17:40:55.915"/>
    <p1510:client id="{F76A90AA-0C84-4EE5-905F-79839623130B}" v="308" dt="2024-05-03T14:20:03.840"/>
    <p1510:client id="{F8441BCA-2FAE-4F6A-8168-32C81FADC9AA}" v="2" dt="2024-05-03T13:43:08.477"/>
    <p1510:client id="{FA119B78-43AE-4D4A-BCEC-A1D83FA13C07}" v="889" dt="2024-05-03T07:24:56.3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01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shika L" userId="54a9811e2d11c8bf" providerId="LiveId" clId="{380ABBC7-2B6E-47B7-8FD7-7620D0AE293A}"/>
    <pc:docChg chg="undo custSel modSld sldOrd">
      <pc:chgData name="Anshika L" userId="54a9811e2d11c8bf" providerId="LiveId" clId="{380ABBC7-2B6E-47B7-8FD7-7620D0AE293A}" dt="2024-05-04T06:30:26.067" v="111"/>
      <pc:docMkLst>
        <pc:docMk/>
      </pc:docMkLst>
      <pc:sldChg chg="ord">
        <pc:chgData name="Anshika L" userId="54a9811e2d11c8bf" providerId="LiveId" clId="{380ABBC7-2B6E-47B7-8FD7-7620D0AE293A}" dt="2024-05-04T05:13:07.575" v="7"/>
        <pc:sldMkLst>
          <pc:docMk/>
          <pc:sldMk cId="2115154732" sldId="257"/>
        </pc:sldMkLst>
      </pc:sldChg>
      <pc:sldChg chg="modAnim">
        <pc:chgData name="Anshika L" userId="54a9811e2d11c8bf" providerId="LiveId" clId="{380ABBC7-2B6E-47B7-8FD7-7620D0AE293A}" dt="2024-05-04T04:54:45.137" v="5"/>
        <pc:sldMkLst>
          <pc:docMk/>
          <pc:sldMk cId="63002816" sldId="266"/>
        </pc:sldMkLst>
      </pc:sldChg>
      <pc:sldChg chg="addSp delSp modSp mod delAnim modAnim">
        <pc:chgData name="Anshika L" userId="54a9811e2d11c8bf" providerId="LiveId" clId="{380ABBC7-2B6E-47B7-8FD7-7620D0AE293A}" dt="2024-05-04T05:26:15.820" v="106"/>
        <pc:sldMkLst>
          <pc:docMk/>
          <pc:sldMk cId="1916239439" sldId="267"/>
        </pc:sldMkLst>
        <pc:spChg chg="add mod">
          <ac:chgData name="Anshika L" userId="54a9811e2d11c8bf" providerId="LiveId" clId="{380ABBC7-2B6E-47B7-8FD7-7620D0AE293A}" dt="2024-05-04T05:22:20.592" v="81" actId="207"/>
          <ac:spMkLst>
            <pc:docMk/>
            <pc:sldMk cId="1916239439" sldId="267"/>
            <ac:spMk id="4" creationId="{93C3C157-FD60-75A8-C118-F9AB4CAF876C}"/>
          </ac:spMkLst>
        </pc:spChg>
        <pc:spChg chg="add mod">
          <ac:chgData name="Anshika L" userId="54a9811e2d11c8bf" providerId="LiveId" clId="{380ABBC7-2B6E-47B7-8FD7-7620D0AE293A}" dt="2024-05-04T05:24:00.824" v="97" actId="207"/>
          <ac:spMkLst>
            <pc:docMk/>
            <pc:sldMk cId="1916239439" sldId="267"/>
            <ac:spMk id="5" creationId="{56B269D5-6414-F31C-2963-65CE8764F574}"/>
          </ac:spMkLst>
        </pc:spChg>
        <pc:spChg chg="mod">
          <ac:chgData name="Anshika L" userId="54a9811e2d11c8bf" providerId="LiveId" clId="{380ABBC7-2B6E-47B7-8FD7-7620D0AE293A}" dt="2024-05-04T05:24:19.453" v="101" actId="1076"/>
          <ac:spMkLst>
            <pc:docMk/>
            <pc:sldMk cId="1916239439" sldId="267"/>
            <ac:spMk id="8" creationId="{00507EE9-B664-D197-6D65-9C148F1FAC1F}"/>
          </ac:spMkLst>
        </pc:spChg>
        <pc:spChg chg="del mod">
          <ac:chgData name="Anshika L" userId="54a9811e2d11c8bf" providerId="LiveId" clId="{380ABBC7-2B6E-47B7-8FD7-7620D0AE293A}" dt="2024-05-04T05:21:00.907" v="57" actId="478"/>
          <ac:spMkLst>
            <pc:docMk/>
            <pc:sldMk cId="1916239439" sldId="267"/>
            <ac:spMk id="10" creationId="{9CCCDEC3-D15D-D572-A874-135533CEC73C}"/>
          </ac:spMkLst>
        </pc:spChg>
        <pc:spChg chg="del mod">
          <ac:chgData name="Anshika L" userId="54a9811e2d11c8bf" providerId="LiveId" clId="{380ABBC7-2B6E-47B7-8FD7-7620D0AE293A}" dt="2024-05-04T05:23:07.789" v="86" actId="478"/>
          <ac:spMkLst>
            <pc:docMk/>
            <pc:sldMk cId="1916239439" sldId="267"/>
            <ac:spMk id="12" creationId="{66FC0F88-C25F-1D8A-0742-FF1064D4DBDF}"/>
          </ac:spMkLst>
        </pc:spChg>
        <pc:spChg chg="mod">
          <ac:chgData name="Anshika L" userId="54a9811e2d11c8bf" providerId="LiveId" clId="{380ABBC7-2B6E-47B7-8FD7-7620D0AE293A}" dt="2024-05-04T05:19:27.085" v="50" actId="1076"/>
          <ac:spMkLst>
            <pc:docMk/>
            <pc:sldMk cId="1916239439" sldId="267"/>
            <ac:spMk id="13" creationId="{BEAFD6D8-821D-A8D6-27EB-70BF0CF5F261}"/>
          </ac:spMkLst>
        </pc:spChg>
        <pc:spChg chg="mod">
          <ac:chgData name="Anshika L" userId="54a9811e2d11c8bf" providerId="LiveId" clId="{380ABBC7-2B6E-47B7-8FD7-7620D0AE293A}" dt="2024-05-04T05:22:38.544" v="84" actId="1076"/>
          <ac:spMkLst>
            <pc:docMk/>
            <pc:sldMk cId="1916239439" sldId="267"/>
            <ac:spMk id="14" creationId="{1A88828B-8282-8A87-402C-6BFB9D96AD48}"/>
          </ac:spMkLst>
        </pc:spChg>
        <pc:spChg chg="mod">
          <ac:chgData name="Anshika L" userId="54a9811e2d11c8bf" providerId="LiveId" clId="{380ABBC7-2B6E-47B7-8FD7-7620D0AE293A}" dt="2024-05-04T05:24:15.578" v="100" actId="14100"/>
          <ac:spMkLst>
            <pc:docMk/>
            <pc:sldMk cId="1916239439" sldId="267"/>
            <ac:spMk id="15" creationId="{3903D095-ED0B-AD7D-E563-CCC92FF0285D}"/>
          </ac:spMkLst>
        </pc:spChg>
        <pc:spChg chg="mod">
          <ac:chgData name="Anshika L" userId="54a9811e2d11c8bf" providerId="LiveId" clId="{380ABBC7-2B6E-47B7-8FD7-7620D0AE293A}" dt="2024-05-04T05:17:19.534" v="30" actId="1076"/>
          <ac:spMkLst>
            <pc:docMk/>
            <pc:sldMk cId="1916239439" sldId="267"/>
            <ac:spMk id="16" creationId="{62EB1490-0DC0-F8F7-FD69-69298ECE371A}"/>
          </ac:spMkLst>
        </pc:spChg>
        <pc:spChg chg="mod">
          <ac:chgData name="Anshika L" userId="54a9811e2d11c8bf" providerId="LiveId" clId="{380ABBC7-2B6E-47B7-8FD7-7620D0AE293A}" dt="2024-05-04T05:24:09.668" v="98" actId="14100"/>
          <ac:spMkLst>
            <pc:docMk/>
            <pc:sldMk cId="1916239439" sldId="267"/>
            <ac:spMk id="18" creationId="{514FA493-9214-60C5-C83C-BFED37283992}"/>
          </ac:spMkLst>
        </pc:spChg>
        <pc:picChg chg="mod">
          <ac:chgData name="Anshika L" userId="54a9811e2d11c8bf" providerId="LiveId" clId="{380ABBC7-2B6E-47B7-8FD7-7620D0AE293A}" dt="2024-05-04T05:17:58.542" v="36" actId="1076"/>
          <ac:picMkLst>
            <pc:docMk/>
            <pc:sldMk cId="1916239439" sldId="267"/>
            <ac:picMk id="3" creationId="{1F8B9551-DDF7-D924-DEC0-B1BD732009EE}"/>
          </ac:picMkLst>
        </pc:picChg>
      </pc:sldChg>
      <pc:sldChg chg="addSp modSp mod modAnim">
        <pc:chgData name="Anshika L" userId="54a9811e2d11c8bf" providerId="LiveId" clId="{380ABBC7-2B6E-47B7-8FD7-7620D0AE293A}" dt="2024-05-04T06:30:26.067" v="111"/>
        <pc:sldMkLst>
          <pc:docMk/>
          <pc:sldMk cId="2280334067" sldId="270"/>
        </pc:sldMkLst>
        <pc:picChg chg="add mod">
          <ac:chgData name="Anshika L" userId="54a9811e2d11c8bf" providerId="LiveId" clId="{380ABBC7-2B6E-47B7-8FD7-7620D0AE293A}" dt="2024-05-04T06:30:23.773" v="110" actId="1076"/>
          <ac:picMkLst>
            <pc:docMk/>
            <pc:sldMk cId="2280334067" sldId="270"/>
            <ac:picMk id="8" creationId="{52E6CF09-6B2D-21B6-BF14-62CCEA99C7C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6D4A2-B19C-29AE-7482-D95E064DC9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C42F0-01F0-8E42-27EF-E3C1D53168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70E0B-B1E0-61DB-5E95-F52995FD3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9497A-5D7E-A8B4-0091-485BD256C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2CC09-5904-8927-0F3A-100E2531D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2701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8153-15AB-DCDC-8900-5C2A9C0CF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AD66C7-F440-8815-3BD8-956577AD0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7D3700-66ED-BDA7-2DB5-F0B610DF2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C50DA4-C18D-127D-AE27-9A45B8654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E68B6-2863-C8D7-2DBF-B294EEA9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78759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AAC238-95AB-DD87-B3E2-16AA4D358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3118BC-1B91-3620-A411-8F4FF9CC31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EE33E3-5A48-8D9E-B2FD-3F59A5816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5399C4-FC37-8F8D-B1FB-C471CD3A8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B94677-398D-FFB8-3A51-4709DBD53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3135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40181-75E2-2254-024F-8F48759F6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A3BC7-FB6A-938B-E3CD-EE47B4C0C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2410AA-B41B-8056-D34B-B6BCBC1E1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531BB-7880-686E-5C5B-075AC7C97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FF4E5B-546E-C8EE-0E8C-9E19D5A1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284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96434-F0E0-3DE6-26BF-A2F225748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4F6C0-BE19-74BE-0C59-FE44DAF3D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A054CA-82BC-6EAA-C8E1-A8D69B6F9D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B82876-CC9F-CB13-DDC1-1F4AB502C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A8DA4-0698-5FC2-B940-FEC0028E7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5973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80302-02D6-0AB0-8478-96CF1D4B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76D811-C4AE-2111-C7A4-89C7E3A553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2C1B2-46E9-50B2-7CF7-2CDD4F2332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B5681-61E0-2AF2-A862-91E97703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F4EC8E-69AA-685A-5672-18A74E8A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313AB5-72BF-B805-BD4D-92B3DBDB5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3062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9F658-3675-ADC6-9EB8-8BC975C7A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8717EF-8EC7-D640-1639-46C5CB446B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5ACE4E-5C24-265E-EA8E-D91CC8CCE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9BC667-B2A7-69B4-798D-FCF0D9B92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6D94F4-67DD-AA6F-E614-60F5F1F8A9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17B106-2FAA-1C31-69AA-C2F61029E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BAE39C-6439-3317-0AD2-5F5EAB737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101E99-B3EF-3621-6818-E69292D14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8336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B3A1-B132-6C08-F255-A49D755B1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696B2B-1ACD-F88F-4BC1-948E288AF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59640E-BF67-9C31-3B46-F727AA735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884A6E-F338-07FC-6708-2898198F2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5219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1E788-3FC2-D5EA-9EBE-4B114B81A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526722-EB1B-8DEA-99BD-EE0F9B2D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0D0552-87BE-5DE6-2109-F8410AD48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2902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010EC-F39C-37F2-35F9-DD67D3903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670682-6DA2-A500-9768-FCB7768502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5BD7DF-ABE6-990D-5282-0B39FBCCFB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FAC86-D124-5DA3-9111-8F6DAE059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09332-28AA-6C97-3C7A-9EF0E95E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AE601B-EA8A-8AE6-B854-E014FDC8B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3442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BF76F-53C9-9FC1-4F20-1A1CCC830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6E86A3-4C89-B6DB-2EB8-3E8758BFCB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39E666-5D46-7459-E5FA-534220FA80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3922DC-051F-7379-5344-8B7A44167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0FE5C-3D1A-DACC-0A9D-F165C2CB9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99A64-74DE-C157-C8C0-EEDD99E47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972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56ED6EE-480F-5FC4-BDBD-6CC995E6C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148F20-46D6-C9DD-7303-65E0A1024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50F79-8AFC-5DB7-946C-A9BD10B6B7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E77429-62D9-4EDF-9366-95706292C98B}" type="datetimeFigureOut">
              <a:rPr lang="en-IN" smtClean="0"/>
              <a:t>04-05-2024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C89F8F-F114-9015-0CAD-46EB866E43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B0E73E-E4D5-A46F-80AF-F9CA880E0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0018D6-A2CA-4FD7-A512-F951A7555D8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0113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87E252-1339-D77E-BAA5-3191CCA490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7428" y="1714833"/>
            <a:ext cx="7257143" cy="958016"/>
          </a:xfrm>
        </p:spPr>
        <p:txBody>
          <a:bodyPr>
            <a:normAutofit/>
          </a:bodyPr>
          <a:lstStyle/>
          <a:p>
            <a:pPr algn="just"/>
            <a:r>
              <a:rPr lang="en-IN" sz="5400" b="1">
                <a:solidFill>
                  <a:srgbClr val="002060"/>
                </a:solidFill>
                <a:latin typeface="Times New Roman"/>
                <a:cs typeface="Times New Roman"/>
              </a:rPr>
              <a:t>DESIGN</a:t>
            </a:r>
            <a:r>
              <a:rPr lang="en-IN" sz="5400" b="1" i="0">
                <a:solidFill>
                  <a:srgbClr val="002060"/>
                </a:solidFill>
                <a:effectLst/>
                <a:latin typeface="Times New Roman"/>
                <a:cs typeface="Times New Roman"/>
              </a:rPr>
              <a:t> PRACTICUM</a:t>
            </a:r>
            <a:endParaRPr lang="en-IN" sz="5400" b="1">
              <a:latin typeface="Times New Roman"/>
              <a:cs typeface="Times New Roman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3DDB3D-74BB-F358-EFAD-43FF607C8D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687" y="3712576"/>
            <a:ext cx="10834624" cy="200954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4400" b="1" i="0" u="sng">
                <a:solidFill>
                  <a:srgbClr val="002060"/>
                </a:solidFill>
                <a:effectLst/>
                <a:latin typeface="Times New Roman"/>
                <a:cs typeface="Times New Roman"/>
              </a:rPr>
              <a:t>Development of lab scale flume for studying </a:t>
            </a:r>
            <a:r>
              <a:rPr lang="en-US" sz="4400" b="1" u="sng">
                <a:solidFill>
                  <a:srgbClr val="002060"/>
                </a:solidFill>
                <a:latin typeface="Times New Roman"/>
                <a:cs typeface="Times New Roman"/>
              </a:rPr>
              <a:t>dynamics</a:t>
            </a:r>
            <a:r>
              <a:rPr lang="en-US" sz="4400" b="1" i="0" u="sng">
                <a:solidFill>
                  <a:srgbClr val="002060"/>
                </a:solidFill>
                <a:effectLst/>
                <a:latin typeface="Times New Roman"/>
                <a:cs typeface="Times New Roman"/>
              </a:rPr>
              <a:t> of debris flow</a:t>
            </a:r>
          </a:p>
          <a:p>
            <a:r>
              <a:rPr lang="en-IN" sz="4400" b="1">
                <a:solidFill>
                  <a:srgbClr val="002060"/>
                </a:solidFill>
                <a:latin typeface="Times New Roman"/>
                <a:cs typeface="Times New Roman"/>
              </a:rPr>
              <a:t>Group - 34</a:t>
            </a:r>
            <a:endParaRPr lang="en-US" sz="4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95A73B-99CA-6B46-747D-A6ECDD1CE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0203" cy="16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665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FDE21-3930-83BE-3DA3-2E685EF4C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2023" y="163419"/>
            <a:ext cx="3579159" cy="1045416"/>
          </a:xfrm>
        </p:spPr>
        <p:txBody>
          <a:bodyPr/>
          <a:lstStyle/>
          <a:p>
            <a:r>
              <a:rPr lang="en-US" b="1" u="sng">
                <a:latin typeface="Times New Roman"/>
                <a:cs typeface="Calibri Light"/>
              </a:rPr>
              <a:t>Types of sand</a:t>
            </a:r>
            <a:endParaRPr lang="en-US" b="1" u="sng"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BFC2FE-8087-0AA7-0F5A-56C760B3971D}"/>
              </a:ext>
            </a:extLst>
          </p:cNvPr>
          <p:cNvSpPr txBox="1"/>
          <p:nvPr/>
        </p:nvSpPr>
        <p:spPr>
          <a:xfrm>
            <a:off x="3051540" y="3641165"/>
            <a:ext cx="165623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Times New Roman"/>
                <a:cs typeface="Times New Roman"/>
              </a:rPr>
              <a:t>Coarse Sand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EF8BBC-054D-1C58-0550-B2DFF6A261D1}"/>
              </a:ext>
            </a:extLst>
          </p:cNvPr>
          <p:cNvSpPr txBox="1"/>
          <p:nvPr/>
        </p:nvSpPr>
        <p:spPr>
          <a:xfrm>
            <a:off x="8100326" y="3641166"/>
            <a:ext cx="139849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200">
                <a:latin typeface="Times New Roman"/>
                <a:cs typeface="Times New Roman"/>
              </a:rPr>
              <a:t>Fine Sand</a:t>
            </a:r>
          </a:p>
        </p:txBody>
      </p:sp>
      <p:pic>
        <p:nvPicPr>
          <p:cNvPr id="11" name="Picture 10" descr="A white sand in a glass container&#10;&#10;Description automatically generated">
            <a:extLst>
              <a:ext uri="{FF2B5EF4-FFF2-40B4-BE49-F238E27FC236}">
                <a16:creationId xmlns:a16="http://schemas.microsoft.com/office/drawing/2014/main" id="{A03164A9-EDFC-0D7A-39AE-1C19B752F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864" y="1233840"/>
            <a:ext cx="3059765" cy="2249020"/>
          </a:xfrm>
          <a:prstGeom prst="rect">
            <a:avLst/>
          </a:prstGeom>
        </p:spPr>
      </p:pic>
      <p:pic>
        <p:nvPicPr>
          <p:cNvPr id="12" name="Picture 11" descr="A white sand in a tray&#10;&#10;Description automatically generated">
            <a:extLst>
              <a:ext uri="{FF2B5EF4-FFF2-40B4-BE49-F238E27FC236}">
                <a16:creationId xmlns:a16="http://schemas.microsoft.com/office/drawing/2014/main" id="{DCFAF093-84BD-9422-FC6E-2F4DD412F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2365" y="1210517"/>
            <a:ext cx="2731432" cy="226302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A32A9CA-EB41-6584-869B-201C7ABEFDDD}"/>
              </a:ext>
            </a:extLst>
          </p:cNvPr>
          <p:cNvSpPr txBox="1">
            <a:spLocks/>
          </p:cNvSpPr>
          <p:nvPr/>
        </p:nvSpPr>
        <p:spPr>
          <a:xfrm>
            <a:off x="1300793" y="4074662"/>
            <a:ext cx="5159187" cy="1941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/>
              <a:buChar char="Ø"/>
            </a:pPr>
            <a:r>
              <a:rPr lang="en-US" sz="2800">
                <a:latin typeface="Times New Roman"/>
                <a:cs typeface="Calibri Light"/>
              </a:rPr>
              <a:t>Size: 0.5mm - 1mm</a:t>
            </a:r>
            <a:endParaRPr lang="en-US" sz="2800">
              <a:latin typeface="Times New Roman"/>
              <a:ea typeface="Calibri Light"/>
              <a:cs typeface="Calibri Light"/>
            </a:endParaRPr>
          </a:p>
          <a:p>
            <a:pPr marL="571500" indent="-571500">
              <a:buFont typeface="Wingdings"/>
              <a:buChar char="Ø"/>
            </a:pPr>
            <a:endParaRPr lang="en-US" sz="2800">
              <a:latin typeface="Times New Roman"/>
              <a:cs typeface="Calibri Light"/>
            </a:endParaRPr>
          </a:p>
          <a:p>
            <a:pPr marL="571500" indent="-571500">
              <a:buFont typeface="Wingdings"/>
              <a:buChar char="Ø"/>
            </a:pPr>
            <a:r>
              <a:rPr lang="en-US" sz="2800">
                <a:latin typeface="Times New Roman"/>
                <a:cs typeface="Calibri Light"/>
              </a:rPr>
              <a:t>Rough sand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626C6AC-4A56-781C-DDB6-D5C23F42D665}"/>
              </a:ext>
            </a:extLst>
          </p:cNvPr>
          <p:cNvSpPr txBox="1">
            <a:spLocks/>
          </p:cNvSpPr>
          <p:nvPr/>
        </p:nvSpPr>
        <p:spPr>
          <a:xfrm>
            <a:off x="7288305" y="4260290"/>
            <a:ext cx="3870511" cy="15608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buFont typeface="Wingdings"/>
              <a:buChar char="Ø"/>
            </a:pPr>
            <a:r>
              <a:rPr lang="en-US" sz="2800">
                <a:latin typeface="Times New Roman"/>
                <a:cs typeface="Calibri Light"/>
              </a:rPr>
              <a:t>Size:125</a:t>
            </a:r>
            <a:r>
              <a:rPr lang="en-US" sz="2800">
                <a:solidFill>
                  <a:srgbClr val="4D5156"/>
                </a:solidFill>
                <a:latin typeface="Times New Roman"/>
                <a:ea typeface="+mj-lt"/>
                <a:cs typeface="+mj-lt"/>
              </a:rPr>
              <a:t>μm-250</a:t>
            </a:r>
            <a:r>
              <a:rPr lang="en-US" sz="2800">
                <a:solidFill>
                  <a:srgbClr val="4D5156"/>
                </a:solidFill>
                <a:latin typeface="Times New Roman"/>
                <a:ea typeface="+mj-lt"/>
                <a:cs typeface="Times New Roman"/>
              </a:rPr>
              <a:t>μm</a:t>
            </a:r>
            <a:endParaRPr lang="en-US" sz="2800">
              <a:latin typeface="Times New Roman"/>
              <a:ea typeface="Calibri Light"/>
              <a:cs typeface="Calibri Light"/>
            </a:endParaRPr>
          </a:p>
          <a:p>
            <a:pPr marL="571500" indent="-571500">
              <a:buFont typeface="Wingdings"/>
              <a:buChar char="Ø"/>
            </a:pPr>
            <a:endParaRPr lang="en-US" sz="2800">
              <a:solidFill>
                <a:srgbClr val="4D5156"/>
              </a:solidFill>
              <a:latin typeface="Times New Roman"/>
              <a:cs typeface="Times New Roman"/>
            </a:endParaRPr>
          </a:p>
          <a:p>
            <a:pPr marL="571500" indent="-571500">
              <a:buFont typeface="Wingdings"/>
              <a:buChar char="Ø"/>
            </a:pPr>
            <a:r>
              <a:rPr lang="en-US" sz="2800">
                <a:solidFill>
                  <a:srgbClr val="4D5156"/>
                </a:solidFill>
                <a:latin typeface="Times New Roman"/>
                <a:cs typeface="Times New Roman"/>
              </a:rPr>
              <a:t>Smooth sand</a:t>
            </a:r>
          </a:p>
        </p:txBody>
      </p:sp>
    </p:spTree>
    <p:extLst>
      <p:ext uri="{BB962C8B-B14F-4D97-AF65-F5344CB8AC3E}">
        <p14:creationId xmlns:p14="http://schemas.microsoft.com/office/powerpoint/2010/main" val="1765715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0D7A07C-67D7-EF45-D837-27F025B48AD3}"/>
              </a:ext>
            </a:extLst>
          </p:cNvPr>
          <p:cNvSpPr txBox="1"/>
          <p:nvPr/>
        </p:nvSpPr>
        <p:spPr>
          <a:xfrm>
            <a:off x="6824138" y="410322"/>
            <a:ext cx="458694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GB" sz="2800">
                <a:solidFill>
                  <a:srgbClr val="0D0D0D"/>
                </a:solidFill>
                <a:latin typeface="Times New Roman"/>
                <a:cs typeface="Arial"/>
              </a:rPr>
              <a:t>n = </a:t>
            </a:r>
            <a:r>
              <a:rPr lang="en-GB" sz="2800" err="1">
                <a:solidFill>
                  <a:srgbClr val="0D0D0D"/>
                </a:solidFill>
                <a:latin typeface="Times New Roman"/>
                <a:cs typeface="Arial"/>
              </a:rPr>
              <a:t>Vv</a:t>
            </a:r>
            <a:r>
              <a:rPr lang="en-GB" sz="2800">
                <a:solidFill>
                  <a:srgbClr val="0D0D0D"/>
                </a:solidFill>
                <a:latin typeface="Times New Roman"/>
                <a:cs typeface="Arial"/>
              </a:rPr>
              <a:t>/VT</a:t>
            </a:r>
            <a:endParaRPr lang="en-GB" sz="2800">
              <a:solidFill>
                <a:srgbClr val="000000"/>
              </a:solidFill>
              <a:latin typeface="Times New Roman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2800">
                <a:solidFill>
                  <a:srgbClr val="0D0D0D"/>
                </a:solidFill>
                <a:latin typeface="Times New Roman"/>
                <a:cs typeface="Arial"/>
              </a:rPr>
              <a:t>n = 39.7%</a:t>
            </a:r>
            <a:endParaRPr lang="en-GB" sz="2800">
              <a:solidFill>
                <a:srgbClr val="000000"/>
              </a:solidFill>
              <a:latin typeface="Times New Roman"/>
              <a:cs typeface="Calibri"/>
            </a:endParaRPr>
          </a:p>
          <a:p>
            <a:pPr algn="just"/>
            <a:r>
              <a:rPr lang="en-GB" sz="2800">
                <a:solidFill>
                  <a:srgbClr val="0D0D0D"/>
                </a:solidFill>
                <a:latin typeface="Times New Roman"/>
                <a:cs typeface="Arial"/>
              </a:rPr>
              <a:t>n - porosity</a:t>
            </a:r>
            <a:endParaRPr lang="en-GB" sz="2800">
              <a:solidFill>
                <a:srgbClr val="000000"/>
              </a:solidFill>
              <a:latin typeface="Times New Roman"/>
              <a:cs typeface="Calibri"/>
            </a:endParaRPr>
          </a:p>
          <a:p>
            <a:pPr algn="just"/>
            <a:r>
              <a:rPr lang="en-GB" sz="2800" err="1">
                <a:solidFill>
                  <a:srgbClr val="0D0D0D"/>
                </a:solidFill>
                <a:latin typeface="Times New Roman"/>
                <a:cs typeface="Arial"/>
              </a:rPr>
              <a:t>Vv</a:t>
            </a:r>
            <a:r>
              <a:rPr lang="en-GB" sz="2800">
                <a:solidFill>
                  <a:srgbClr val="0D0D0D"/>
                </a:solidFill>
                <a:latin typeface="Times New Roman"/>
                <a:cs typeface="Arial"/>
              </a:rPr>
              <a:t> - Volume of voids in the Material</a:t>
            </a:r>
            <a:endParaRPr lang="en-GB" sz="2800">
              <a:solidFill>
                <a:srgbClr val="000000"/>
              </a:solidFill>
              <a:latin typeface="Times New Roman"/>
              <a:cs typeface="Calibri"/>
            </a:endParaRPr>
          </a:p>
          <a:p>
            <a:pPr algn="just"/>
            <a:r>
              <a:rPr lang="en-GB" sz="2800">
                <a:solidFill>
                  <a:srgbClr val="0D0D0D"/>
                </a:solidFill>
                <a:latin typeface="Times New Roman"/>
                <a:cs typeface="Arial"/>
              </a:rPr>
              <a:t>VT - Total Volume of Material</a:t>
            </a:r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D64B23-DED0-E178-F3AB-16A1514B1806}"/>
              </a:ext>
            </a:extLst>
          </p:cNvPr>
          <p:cNvSpPr txBox="1"/>
          <p:nvPr/>
        </p:nvSpPr>
        <p:spPr>
          <a:xfrm>
            <a:off x="6729480" y="3249543"/>
            <a:ext cx="5457956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en-GB" sz="2800">
                <a:latin typeface="Times New Roman"/>
                <a:cs typeface="Times New Roman"/>
              </a:rPr>
              <a:t>To Calculate Relative Density,</a:t>
            </a:r>
            <a:endParaRPr lang="en-US" sz="2800">
              <a:latin typeface="Times New Roman"/>
              <a:cs typeface="Times New Roman"/>
            </a:endParaRPr>
          </a:p>
          <a:p>
            <a:pPr algn="just"/>
            <a:r>
              <a:rPr lang="en-GB" sz="2800">
                <a:latin typeface="Times New Roman"/>
                <a:cs typeface="Times New Roman"/>
              </a:rPr>
              <a:t>D  = </a:t>
            </a:r>
            <a:r>
              <a:rPr lang="en-GB" sz="2800" err="1">
                <a:latin typeface="Times New Roman"/>
                <a:cs typeface="Times New Roman"/>
              </a:rPr>
              <a:t>emax</a:t>
            </a:r>
            <a:r>
              <a:rPr lang="en-GB" sz="2800">
                <a:latin typeface="Times New Roman"/>
                <a:cs typeface="Times New Roman"/>
              </a:rPr>
              <a:t> - e / </a:t>
            </a:r>
            <a:r>
              <a:rPr lang="en-GB" sz="2800" err="1">
                <a:latin typeface="Times New Roman"/>
                <a:cs typeface="Times New Roman"/>
              </a:rPr>
              <a:t>emax</a:t>
            </a:r>
            <a:r>
              <a:rPr lang="en-GB" sz="2800">
                <a:latin typeface="Times New Roman"/>
                <a:cs typeface="Times New Roman"/>
              </a:rPr>
              <a:t> - </a:t>
            </a:r>
            <a:r>
              <a:rPr lang="en-GB" sz="2800" err="1">
                <a:latin typeface="Times New Roman"/>
                <a:cs typeface="Times New Roman"/>
              </a:rPr>
              <a:t>emin</a:t>
            </a:r>
            <a:endParaRPr lang="en-GB" sz="2800">
              <a:latin typeface="Times New Roman"/>
              <a:cs typeface="Times New Roman"/>
            </a:endParaRPr>
          </a:p>
          <a:p>
            <a:pPr algn="just"/>
            <a:r>
              <a:rPr lang="en-GB" sz="2800">
                <a:latin typeface="Times New Roman"/>
                <a:cs typeface="Times New Roman"/>
              </a:rPr>
              <a:t>D = 57.1%</a:t>
            </a:r>
          </a:p>
          <a:p>
            <a:pPr algn="just"/>
            <a:r>
              <a:rPr lang="en-GB" sz="2800">
                <a:latin typeface="Times New Roman"/>
                <a:cs typeface="Times New Roman"/>
              </a:rPr>
              <a:t>Where ,</a:t>
            </a:r>
          </a:p>
          <a:p>
            <a:pPr algn="just"/>
            <a:r>
              <a:rPr lang="en-GB" sz="2800">
                <a:latin typeface="Times New Roman"/>
                <a:cs typeface="Times New Roman"/>
              </a:rPr>
              <a:t>D - Relative Density </a:t>
            </a:r>
          </a:p>
          <a:p>
            <a:pPr algn="just"/>
            <a:r>
              <a:rPr lang="en-GB" sz="2800" err="1">
                <a:latin typeface="Times New Roman"/>
                <a:cs typeface="Times New Roman"/>
              </a:rPr>
              <a:t>emax</a:t>
            </a:r>
            <a:r>
              <a:rPr lang="en-GB" sz="2800">
                <a:latin typeface="Times New Roman"/>
                <a:cs typeface="Times New Roman"/>
              </a:rPr>
              <a:t> - maximum possible value of e</a:t>
            </a:r>
          </a:p>
          <a:p>
            <a:pPr algn="just"/>
            <a:r>
              <a:rPr lang="en-GB" sz="2800" err="1">
                <a:latin typeface="Times New Roman"/>
                <a:cs typeface="Times New Roman"/>
              </a:rPr>
              <a:t>emin</a:t>
            </a:r>
            <a:r>
              <a:rPr lang="en-GB" sz="2800">
                <a:latin typeface="Times New Roman"/>
                <a:cs typeface="Times New Roman"/>
              </a:rPr>
              <a:t> - minimum possible value of e</a:t>
            </a:r>
          </a:p>
          <a:p>
            <a:pPr algn="just"/>
            <a:r>
              <a:rPr lang="en-GB" sz="2800">
                <a:latin typeface="Times New Roman"/>
                <a:cs typeface="Times New Roman"/>
              </a:rPr>
              <a:t>e - void ratio </a:t>
            </a:r>
          </a:p>
          <a:p>
            <a:pPr algn="just"/>
            <a:br>
              <a:rPr lang="en-US"/>
            </a:b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TextBox 7">
            <a:extLst>
              <a:ext uri="{FF2B5EF4-FFF2-40B4-BE49-F238E27FC236}">
                <a16:creationId xmlns:a16="http://schemas.microsoft.com/office/drawing/2014/main" id="{1563C65A-7370-9309-8831-133906BB509C}"/>
              </a:ext>
            </a:extLst>
          </p:cNvPr>
          <p:cNvSpPr txBox="1"/>
          <p:nvPr/>
        </p:nvSpPr>
        <p:spPr>
          <a:xfrm>
            <a:off x="964404" y="3244923"/>
            <a:ext cx="4584790" cy="3108543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Arial"/>
              <a:buChar char="•"/>
            </a:pPr>
            <a:r>
              <a:rPr lang="en-GB" sz="2800">
                <a:solidFill>
                  <a:srgbClr val="0D0D0D"/>
                </a:solidFill>
                <a:latin typeface="Arial"/>
                <a:cs typeface="Arial"/>
              </a:rPr>
              <a:t>e = </a:t>
            </a:r>
            <a:r>
              <a:rPr lang="en-GB" sz="2800" err="1">
                <a:solidFill>
                  <a:srgbClr val="0D0D0D"/>
                </a:solidFill>
                <a:latin typeface="Arial"/>
                <a:cs typeface="Arial"/>
              </a:rPr>
              <a:t>Vv</a:t>
            </a:r>
            <a:r>
              <a:rPr lang="en-GB" sz="2800">
                <a:solidFill>
                  <a:srgbClr val="0D0D0D"/>
                </a:solidFill>
                <a:latin typeface="Arial"/>
                <a:cs typeface="Arial"/>
              </a:rPr>
              <a:t>/Vs </a:t>
            </a:r>
            <a:endParaRPr lang="en-US" sz="2800">
              <a:ea typeface="Calibri" panose="020F0502020204030204"/>
              <a:cs typeface="Calibri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2800">
                <a:solidFill>
                  <a:srgbClr val="0D0D0D"/>
                </a:solidFill>
                <a:latin typeface="Arial"/>
                <a:cs typeface="Arial"/>
              </a:rPr>
              <a:t>e = 62.5 %</a:t>
            </a:r>
            <a:endParaRPr lang="en-GB" sz="2800">
              <a:ea typeface="Calibri" panose="020F0502020204030204"/>
              <a:cs typeface="Calibri"/>
            </a:endParaRPr>
          </a:p>
          <a:p>
            <a:pPr algn="just"/>
            <a:r>
              <a:rPr lang="en-GB" sz="2800">
                <a:solidFill>
                  <a:srgbClr val="0D0D0D"/>
                </a:solidFill>
                <a:latin typeface="Arial"/>
                <a:cs typeface="Arial"/>
              </a:rPr>
              <a:t>e - void ratio</a:t>
            </a:r>
            <a:endParaRPr lang="en-GB" sz="2800">
              <a:ea typeface="Calibri" panose="020F0502020204030204"/>
              <a:cs typeface="Calibri"/>
            </a:endParaRPr>
          </a:p>
          <a:p>
            <a:pPr algn="just"/>
            <a:r>
              <a:rPr lang="en-GB" sz="2800" err="1">
                <a:solidFill>
                  <a:srgbClr val="0D0D0D"/>
                </a:solidFill>
                <a:latin typeface="Arial"/>
                <a:cs typeface="Arial"/>
              </a:rPr>
              <a:t>Vv</a:t>
            </a:r>
            <a:r>
              <a:rPr lang="en-GB" sz="2800">
                <a:solidFill>
                  <a:srgbClr val="0D0D0D"/>
                </a:solidFill>
                <a:latin typeface="Arial"/>
                <a:cs typeface="Arial"/>
              </a:rPr>
              <a:t> - Volume of voids in the Material</a:t>
            </a:r>
            <a:endParaRPr lang="en-GB" sz="2800">
              <a:ea typeface="Calibri" panose="020F0502020204030204"/>
              <a:cs typeface="Calibri"/>
            </a:endParaRPr>
          </a:p>
          <a:p>
            <a:pPr algn="just"/>
            <a:r>
              <a:rPr lang="en-GB" sz="2800">
                <a:solidFill>
                  <a:srgbClr val="0D0D0D"/>
                </a:solidFill>
                <a:latin typeface="Arial"/>
                <a:cs typeface="Arial"/>
              </a:rPr>
              <a:t>Vs -  Volume of solids in the Material</a:t>
            </a:r>
            <a:endParaRPr lang="en-GB" sz="2800">
              <a:ea typeface="Calibri" panose="020F0502020204030204"/>
              <a:cs typeface="Calibri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665E6A-8C29-EA18-34D1-E0B93299430F}"/>
              </a:ext>
            </a:extLst>
          </p:cNvPr>
          <p:cNvSpPr/>
          <p:nvPr/>
        </p:nvSpPr>
        <p:spPr>
          <a:xfrm>
            <a:off x="538368" y="411368"/>
            <a:ext cx="6195391" cy="226391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lvl="0" indent="-285750" algn="just" rtl="0">
              <a:buFont typeface="Arial,Sans-Serif"/>
              <a:buChar char="•"/>
            </a:pPr>
            <a:r>
              <a:rPr lang="en-GB" sz="2800" baseline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Arial"/>
                <a:cs typeface="Arial"/>
              </a:rPr>
              <a:t>For more precise data sand should be fully compact.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Arial"/>
                <a:cs typeface="Arial"/>
              </a:rPr>
              <a:t>​</a:t>
            </a:r>
          </a:p>
          <a:p>
            <a:pPr marL="285750" lvl="0" indent="-285750" algn="just" rtl="0">
              <a:buFont typeface="Arial,Sans-Serif"/>
              <a:buChar char="•"/>
            </a:pPr>
            <a:r>
              <a:rPr lang="en-GB" sz="2800" baseline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Arial"/>
                <a:cs typeface="Arial"/>
              </a:rPr>
              <a:t>For that void ratio or void volume is needed.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Arial"/>
                <a:cs typeface="Arial"/>
              </a:rPr>
              <a:t>​</a:t>
            </a:r>
          </a:p>
          <a:p>
            <a:pPr marL="285750" lvl="0" indent="-285750" algn="just" rtl="0">
              <a:buFont typeface="Arial,Sans-Serif"/>
              <a:buChar char="•"/>
            </a:pPr>
            <a:r>
              <a:rPr lang="en-GB" sz="2800" baseline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Arial"/>
                <a:cs typeface="Arial"/>
              </a:rPr>
              <a:t>Calculations are shown for the same.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Arial"/>
                <a:cs typeface="Arial"/>
              </a:rPr>
              <a:t>​</a:t>
            </a:r>
            <a:endParaRPr lang="en-GB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5595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7268D-62ED-09E2-4375-A3AD23107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1057" y="383268"/>
            <a:ext cx="2160815" cy="962707"/>
          </a:xfrm>
        </p:spPr>
        <p:txBody>
          <a:bodyPr>
            <a:noAutofit/>
          </a:bodyPr>
          <a:lstStyle/>
          <a:p>
            <a:r>
              <a:rPr lang="en-US" sz="4800" b="1" u="sng">
                <a:solidFill>
                  <a:srgbClr val="002060"/>
                </a:solidFill>
                <a:latin typeface="Times New Roman"/>
                <a:cs typeface="Calibri Light"/>
              </a:rPr>
              <a:t>Results</a:t>
            </a:r>
            <a:endParaRPr lang="en-US" sz="4800" b="1" u="sng">
              <a:solidFill>
                <a:srgbClr val="002060"/>
              </a:solidFill>
              <a:latin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856316-CA5D-90EB-6C07-9CE06737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7991" y="2709261"/>
            <a:ext cx="2724760" cy="260454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7D8A6C2-0B51-0F47-389C-9106AFA60161}"/>
              </a:ext>
            </a:extLst>
          </p:cNvPr>
          <p:cNvSpPr/>
          <p:nvPr/>
        </p:nvSpPr>
        <p:spPr>
          <a:xfrm>
            <a:off x="7454713" y="4006103"/>
            <a:ext cx="976513" cy="481852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A5804FF-36CE-B55E-F042-79AF4B6EE2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8910" y="2712838"/>
            <a:ext cx="3750608" cy="259079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D42441E-91F3-0DCE-B2F5-620DF855F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084"/>
            <a:ext cx="1527858" cy="16288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03B9FB-C7A2-9532-418F-12336FC51D1F}"/>
              </a:ext>
            </a:extLst>
          </p:cNvPr>
          <p:cNvSpPr txBox="1"/>
          <p:nvPr/>
        </p:nvSpPr>
        <p:spPr>
          <a:xfrm>
            <a:off x="99784" y="1832428"/>
            <a:ext cx="313871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200">
                <a:latin typeface="Times New Roman"/>
                <a:ea typeface="Calibri"/>
                <a:cs typeface="Calibri"/>
              </a:rPr>
              <a:t>Collection of data</a:t>
            </a:r>
            <a:endParaRPr lang="en-GB" sz="3200">
              <a:latin typeface="Times New Roman"/>
              <a:cs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46E9FB-2741-EEAA-C9E7-D36C372B6313}"/>
              </a:ext>
            </a:extLst>
          </p:cNvPr>
          <p:cNvSpPr txBox="1"/>
          <p:nvPr/>
        </p:nvSpPr>
        <p:spPr>
          <a:xfrm>
            <a:off x="0" y="3102428"/>
            <a:ext cx="4621892" cy="331988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/>
              <a:buChar char="Ø"/>
            </a:pPr>
            <a:r>
              <a:rPr lang="en-US" sz="2800">
                <a:latin typeface="Times New Roman"/>
                <a:cs typeface="Times New Roman"/>
              </a:rPr>
              <a:t>Filling the sand to achieve aspect ratio  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/>
              <a:buChar char="Ø"/>
            </a:pPr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/>
              <a:buChar char="Ø"/>
            </a:pPr>
            <a:r>
              <a:rPr lang="en-US" sz="2800">
                <a:latin typeface="Times New Roman"/>
                <a:cs typeface="Times New Roman"/>
              </a:rPr>
              <a:t>Instant removal of gate</a:t>
            </a: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/>
              <a:buChar char="Ø"/>
            </a:pPr>
            <a:endParaRPr lang="en-US" sz="2800">
              <a:latin typeface="Times New Roman"/>
              <a:cs typeface="Times New Roman"/>
            </a:endParaRPr>
          </a:p>
          <a:p>
            <a:pPr marL="514350" indent="-514350">
              <a:lnSpc>
                <a:spcPct val="90000"/>
              </a:lnSpc>
              <a:spcBef>
                <a:spcPts val="1000"/>
              </a:spcBef>
              <a:buFont typeface="Wingdings"/>
              <a:buChar char="Ø"/>
            </a:pPr>
            <a:r>
              <a:rPr lang="en-US" sz="2800">
                <a:latin typeface="Times New Roman"/>
                <a:cs typeface="Times New Roman"/>
              </a:rPr>
              <a:t>Capturing the flow evolution                          </a:t>
            </a:r>
            <a:endParaRPr lang="en-GB" sz="2800">
              <a:latin typeface="Times New Roman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F24E7D-2FAD-F18F-761D-B63E60B67CBA}"/>
              </a:ext>
            </a:extLst>
          </p:cNvPr>
          <p:cNvSpPr/>
          <p:nvPr/>
        </p:nvSpPr>
        <p:spPr>
          <a:xfrm>
            <a:off x="4618467" y="5439181"/>
            <a:ext cx="2971813" cy="494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defTabSz="923544">
              <a:spcAft>
                <a:spcPts val="600"/>
              </a:spcAft>
            </a:pPr>
            <a:r>
              <a:rPr lang="en-IN" sz="2200">
                <a:latin typeface="Times New Roman"/>
                <a:cs typeface="Times New Roman"/>
              </a:rPr>
              <a:t>Fig. Shows Initial Stage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D79E48-0E61-E846-FA88-14703ECFBAAC}"/>
              </a:ext>
            </a:extLst>
          </p:cNvPr>
          <p:cNvSpPr/>
          <p:nvPr/>
        </p:nvSpPr>
        <p:spPr>
          <a:xfrm>
            <a:off x="8439510" y="5439181"/>
            <a:ext cx="2971813" cy="494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defTabSz="923544">
              <a:spcAft>
                <a:spcPts val="600"/>
              </a:spcAft>
            </a:pPr>
            <a:r>
              <a:rPr lang="en-IN" sz="2200">
                <a:latin typeface="Times New Roman"/>
                <a:cs typeface="Times New Roman"/>
              </a:rPr>
              <a:t>Fig. Shows Final Stage</a:t>
            </a:r>
          </a:p>
        </p:txBody>
      </p:sp>
    </p:spTree>
    <p:extLst>
      <p:ext uri="{BB962C8B-B14F-4D97-AF65-F5344CB8AC3E}">
        <p14:creationId xmlns:p14="http://schemas.microsoft.com/office/powerpoint/2010/main" val="1424629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ight in a window&#10;&#10;Description automatically generated">
            <a:extLst>
              <a:ext uri="{FF2B5EF4-FFF2-40B4-BE49-F238E27FC236}">
                <a16:creationId xmlns:a16="http://schemas.microsoft.com/office/drawing/2014/main" id="{53D332C5-1A9C-31C5-C2EC-E7991A43C1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42" y="575902"/>
            <a:ext cx="3294529" cy="2287120"/>
          </a:xfrm>
          <a:prstGeom prst="rect">
            <a:avLst/>
          </a:prstGeom>
        </p:spPr>
      </p:pic>
      <p:pic>
        <p:nvPicPr>
          <p:cNvPr id="3" name="Picture 2" descr="A light shining through a glass&#10;&#10;Description automatically generated">
            <a:extLst>
              <a:ext uri="{FF2B5EF4-FFF2-40B4-BE49-F238E27FC236}">
                <a16:creationId xmlns:a16="http://schemas.microsoft.com/office/drawing/2014/main" id="{C1BD6260-A000-C1DA-5620-ECC109ADB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42278" y="580665"/>
            <a:ext cx="3436843" cy="2300007"/>
          </a:xfrm>
          <a:prstGeom prst="rect">
            <a:avLst/>
          </a:prstGeom>
        </p:spPr>
      </p:pic>
      <p:pic>
        <p:nvPicPr>
          <p:cNvPr id="4" name="VID20240422231858">
            <a:hlinkClick r:id="" action="ppaction://media"/>
            <a:extLst>
              <a:ext uri="{FF2B5EF4-FFF2-40B4-BE49-F238E27FC236}">
                <a16:creationId xmlns:a16="http://schemas.microsoft.com/office/drawing/2014/main" id="{D8071164-12E9-0F34-7CB2-564B037F17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6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387386" y="3430169"/>
            <a:ext cx="5417227" cy="2983237"/>
          </a:xfrm>
          <a:prstGeom prst="rect">
            <a:avLst/>
          </a:prstGeom>
        </p:spPr>
      </p:pic>
      <p:sp>
        <p:nvSpPr>
          <p:cNvPr id="5" name="Arrow: Bent-Up 4">
            <a:extLst>
              <a:ext uri="{FF2B5EF4-FFF2-40B4-BE49-F238E27FC236}">
                <a16:creationId xmlns:a16="http://schemas.microsoft.com/office/drawing/2014/main" id="{D21E89B2-5FB1-BB43-FF6B-ACD72B2D834E}"/>
              </a:ext>
            </a:extLst>
          </p:cNvPr>
          <p:cNvSpPr/>
          <p:nvPr/>
        </p:nvSpPr>
        <p:spPr>
          <a:xfrm rot="5400000">
            <a:off x="1820636" y="3058886"/>
            <a:ext cx="1513113" cy="1349826"/>
          </a:xfrm>
          <a:prstGeom prst="bent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Bent-Up 5">
            <a:extLst>
              <a:ext uri="{FF2B5EF4-FFF2-40B4-BE49-F238E27FC236}">
                <a16:creationId xmlns:a16="http://schemas.microsoft.com/office/drawing/2014/main" id="{32534B64-722B-AB9D-B5D7-E134CE1B1BD7}"/>
              </a:ext>
            </a:extLst>
          </p:cNvPr>
          <p:cNvSpPr/>
          <p:nvPr/>
        </p:nvSpPr>
        <p:spPr>
          <a:xfrm>
            <a:off x="8953499" y="2971800"/>
            <a:ext cx="1513114" cy="1513113"/>
          </a:xfrm>
          <a:prstGeom prst="bentUp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0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2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E710E4-E1AA-5269-2D69-2341716A6711}"/>
              </a:ext>
            </a:extLst>
          </p:cNvPr>
          <p:cNvSpPr txBox="1"/>
          <p:nvPr/>
        </p:nvSpPr>
        <p:spPr>
          <a:xfrm>
            <a:off x="642937" y="383381"/>
            <a:ext cx="4976812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800" b="1" u="sng">
                <a:solidFill>
                  <a:srgbClr val="002060"/>
                </a:solidFill>
                <a:latin typeface="Times New Roman"/>
                <a:cs typeface="Calibri"/>
              </a:rPr>
              <a:t>Data Analysis</a:t>
            </a:r>
            <a:endParaRPr lang="en-GB" sz="4800" b="1" u="sng">
              <a:solidFill>
                <a:srgbClr val="002060"/>
              </a:solidFill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980AEC-646F-5736-F6AA-42C6304C4A81}"/>
              </a:ext>
            </a:extLst>
          </p:cNvPr>
          <p:cNvSpPr txBox="1"/>
          <p:nvPr/>
        </p:nvSpPr>
        <p:spPr>
          <a:xfrm>
            <a:off x="350044" y="1438275"/>
            <a:ext cx="4119222" cy="48320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Wingdings"/>
              <a:buChar char="v"/>
            </a:pPr>
            <a:r>
              <a:rPr lang="en-GB" sz="2800">
                <a:ea typeface="+mn-lt"/>
                <a:cs typeface="+mn-lt"/>
              </a:rPr>
              <a:t>Frames were extracted from input videos and stored in a multidimensional matrix containing RGB values.</a:t>
            </a:r>
            <a:endParaRPr lang="en-GB" sz="2800">
              <a:latin typeface="Times New Roman"/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endParaRPr lang="en-GB" sz="2800">
              <a:latin typeface="Times New Roman"/>
              <a:cs typeface="Calibri" panose="020F0502020204030204"/>
            </a:endParaRPr>
          </a:p>
          <a:p>
            <a:pPr marL="285750" indent="-285750">
              <a:buFont typeface="Wingdings"/>
              <a:buChar char="v"/>
            </a:pPr>
            <a:r>
              <a:rPr lang="en-GB" sz="2800">
                <a:ea typeface="+mn-lt"/>
                <a:cs typeface="+mn-lt"/>
              </a:rPr>
              <a:t>Horizontal and vertical velocities were computed across various aspect ratios, gates, and two types of sand.</a:t>
            </a:r>
            <a:endParaRPr lang="en-GB" sz="2800">
              <a:latin typeface="Times New Roman"/>
              <a:cs typeface="Calibri" panose="020F0502020204030204"/>
            </a:endParaRPr>
          </a:p>
        </p:txBody>
      </p:sp>
      <p:pic>
        <p:nvPicPr>
          <p:cNvPr id="4" name="Picture 3" descr="A window with a light shining through it&#10;&#10;Description automatically generated">
            <a:extLst>
              <a:ext uri="{FF2B5EF4-FFF2-40B4-BE49-F238E27FC236}">
                <a16:creationId xmlns:a16="http://schemas.microsoft.com/office/drawing/2014/main" id="{6D49E995-95AB-5D23-C00F-07B50D2F7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120" y="1423759"/>
            <a:ext cx="3276600" cy="1983018"/>
          </a:xfrm>
          <a:prstGeom prst="rect">
            <a:avLst/>
          </a:prstGeom>
        </p:spPr>
      </p:pic>
      <p:pic>
        <p:nvPicPr>
          <p:cNvPr id="5" name="Picture 4" descr="A view of a snow slide&#10;&#10;Description automatically generated">
            <a:extLst>
              <a:ext uri="{FF2B5EF4-FFF2-40B4-BE49-F238E27FC236}">
                <a16:creationId xmlns:a16="http://schemas.microsoft.com/office/drawing/2014/main" id="{39E80C86-9544-2604-30B8-A3F81FD33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3878" y="1430562"/>
            <a:ext cx="3380511" cy="1972134"/>
          </a:xfrm>
          <a:prstGeom prst="rect">
            <a:avLst/>
          </a:prstGeom>
        </p:spPr>
      </p:pic>
      <p:pic>
        <p:nvPicPr>
          <p:cNvPr id="6" name="Picture 5" descr="A light shining through a glass window&#10;&#10;Description automatically generated">
            <a:extLst>
              <a:ext uri="{FF2B5EF4-FFF2-40B4-BE49-F238E27FC236}">
                <a16:creationId xmlns:a16="http://schemas.microsoft.com/office/drawing/2014/main" id="{FC4C95EA-1C35-F152-48F3-2650FABB1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202" y="3987220"/>
            <a:ext cx="3374572" cy="2015676"/>
          </a:xfrm>
          <a:prstGeom prst="rect">
            <a:avLst/>
          </a:prstGeom>
        </p:spPr>
      </p:pic>
      <p:pic>
        <p:nvPicPr>
          <p:cNvPr id="7" name="Picture 6" descr="A light shining through a glass wall&#10;&#10;Description automatically generated">
            <a:extLst>
              <a:ext uri="{FF2B5EF4-FFF2-40B4-BE49-F238E27FC236}">
                <a16:creationId xmlns:a16="http://schemas.microsoft.com/office/drawing/2014/main" id="{FFC20577-721D-AC19-156D-D5661E057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7817" y="3983098"/>
            <a:ext cx="3359728" cy="20265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4E1E064-99B2-66D1-E572-C0CF2F7118A3}"/>
              </a:ext>
            </a:extLst>
          </p:cNvPr>
          <p:cNvSpPr txBox="1"/>
          <p:nvPr/>
        </p:nvSpPr>
        <p:spPr>
          <a:xfrm>
            <a:off x="4461782" y="3426278"/>
            <a:ext cx="771661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>
                <a:latin typeface="Times New Roman"/>
                <a:cs typeface="Calibri"/>
              </a:rPr>
              <a:t>Fig. Shown for horizontal and vertical velocity for 0.3 m grooving.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C75906-D070-015A-A618-871456057EBB}"/>
              </a:ext>
            </a:extLst>
          </p:cNvPr>
          <p:cNvSpPr txBox="1"/>
          <p:nvPr/>
        </p:nvSpPr>
        <p:spPr>
          <a:xfrm>
            <a:off x="5128532" y="664028"/>
            <a:ext cx="6411685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>
                <a:latin typeface="Times New Roman"/>
                <a:cs typeface="Calibri"/>
              </a:rPr>
              <a:t>Horizontal red line for direction of horizontal velocity.</a:t>
            </a:r>
            <a:endParaRPr lang="en-US" sz="2200">
              <a:cs typeface="Calibri"/>
            </a:endParaRPr>
          </a:p>
          <a:p>
            <a:r>
              <a:rPr lang="en-GB" sz="2200">
                <a:latin typeface="Times New Roman"/>
                <a:cs typeface="Calibri"/>
              </a:rPr>
              <a:t>Vertical red line for direction of vertical velocity.</a:t>
            </a:r>
            <a:endParaRPr lang="en-US" sz="22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660733-A609-5DFC-6233-E6B05EC00C97}"/>
              </a:ext>
            </a:extLst>
          </p:cNvPr>
          <p:cNvSpPr txBox="1"/>
          <p:nvPr/>
        </p:nvSpPr>
        <p:spPr>
          <a:xfrm>
            <a:off x="4461782" y="6055178"/>
            <a:ext cx="7821385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>
                <a:latin typeface="Times New Roman"/>
                <a:cs typeface="Calibri"/>
              </a:rPr>
              <a:t>Fig. Shown for horizontal and vertical velocity for 0.15 m grooving.</a:t>
            </a:r>
          </a:p>
        </p:txBody>
      </p:sp>
    </p:spTree>
    <p:extLst>
      <p:ext uri="{BB962C8B-B14F-4D97-AF65-F5344CB8AC3E}">
        <p14:creationId xmlns:p14="http://schemas.microsoft.com/office/powerpoint/2010/main" val="2612612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9898C4-AAE7-3DA2-2AA8-B0F5CF4DF4BA}"/>
              </a:ext>
            </a:extLst>
          </p:cNvPr>
          <p:cNvSpPr txBox="1"/>
          <p:nvPr/>
        </p:nvSpPr>
        <p:spPr>
          <a:xfrm>
            <a:off x="7269241" y="2123"/>
            <a:ext cx="346765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latin typeface="Times New Roman"/>
                <a:cs typeface="Calibri"/>
              </a:rPr>
              <a:t>Results for Fine Sand</a:t>
            </a:r>
            <a:endParaRPr lang="en-GB" sz="2800" b="1">
              <a:latin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D0A801-9C92-1790-8C3A-7E09A3BA5AC3}"/>
              </a:ext>
            </a:extLst>
          </p:cNvPr>
          <p:cNvSpPr txBox="1"/>
          <p:nvPr/>
        </p:nvSpPr>
        <p:spPr>
          <a:xfrm>
            <a:off x="1243228" y="-426"/>
            <a:ext cx="39866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 b="1">
                <a:latin typeface="Times New Roman"/>
                <a:cs typeface="Calibri"/>
              </a:rPr>
              <a:t>Results for Coarse Sand</a:t>
            </a:r>
          </a:p>
        </p:txBody>
      </p:sp>
      <p:pic>
        <p:nvPicPr>
          <p:cNvPr id="4" name="Picture 3" descr="A graph of a number of objects&#10;&#10;Description automatically generated">
            <a:extLst>
              <a:ext uri="{FF2B5EF4-FFF2-40B4-BE49-F238E27FC236}">
                <a16:creationId xmlns:a16="http://schemas.microsoft.com/office/drawing/2014/main" id="{5C022FBA-B57F-8994-5732-4239E7DA3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94" y="3760334"/>
            <a:ext cx="4090308" cy="3092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FB4A74-A87A-5255-776A-44C726CC9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379" y="640896"/>
            <a:ext cx="3966483" cy="29962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1DED793-5EE6-7C28-8D87-4F0C4A5DC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5868" y="521835"/>
            <a:ext cx="3966483" cy="32344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33C79-4A6E-B465-99AF-16679B7C3B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8591" y="3748611"/>
            <a:ext cx="3917495" cy="309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0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4DDD7F0-1FEB-4A1A-9A93-698DF84669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18A833-97BA-74CE-A1F1-39BFB2C0686C}"/>
              </a:ext>
            </a:extLst>
          </p:cNvPr>
          <p:cNvSpPr txBox="1"/>
          <p:nvPr/>
        </p:nvSpPr>
        <p:spPr>
          <a:xfrm>
            <a:off x="8108611" y="2580420"/>
            <a:ext cx="3669001" cy="1372433"/>
          </a:xfrm>
          <a:prstGeom prst="rect">
            <a:avLst/>
          </a:prstGeom>
        </p:spPr>
        <p:txBody>
          <a:bodyPr rot="0" spcFirstLastPara="0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atin typeface="Times New Roman"/>
                <a:ea typeface="+mj-ea"/>
                <a:cs typeface="Times New Roman"/>
              </a:rPr>
              <a:t>Comparison between Coarse sand and Fine Sand velocities.</a:t>
            </a:r>
          </a:p>
        </p:txBody>
      </p:sp>
      <p:pic>
        <p:nvPicPr>
          <p:cNvPr id="3" name="Picture 2" descr="A graph of a graph of a number of vertical velocities&#10;&#10;Description automatically generated">
            <a:extLst>
              <a:ext uri="{FF2B5EF4-FFF2-40B4-BE49-F238E27FC236}">
                <a16:creationId xmlns:a16="http://schemas.microsoft.com/office/drawing/2014/main" id="{F34B965F-60D7-B2BB-603C-E356753FAB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28" y="417791"/>
            <a:ext cx="3675888" cy="28488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A9B9862-C3E3-290D-2798-F8EA3B1CF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209" y="417791"/>
            <a:ext cx="3675888" cy="28488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7270392-AC7A-67E5-B8E7-2D69BE85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028" y="3461924"/>
            <a:ext cx="3675888" cy="2848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E66B87-130F-CA6A-FE09-0DED27A9F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2209" y="3461923"/>
            <a:ext cx="3675888" cy="284881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EF550F-47CE-4FB2-9DAC-12AD835C8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8611" y="4177748"/>
            <a:ext cx="370685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37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855A890-B60B-4670-9DC2-69DC05015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B74AF4-27FE-F3DD-0B37-23E2700B07E0}"/>
              </a:ext>
            </a:extLst>
          </p:cNvPr>
          <p:cNvSpPr txBox="1"/>
          <p:nvPr/>
        </p:nvSpPr>
        <p:spPr>
          <a:xfrm>
            <a:off x="1828530" y="2153"/>
            <a:ext cx="8538862" cy="56219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>
                <a:latin typeface="Times New Roman"/>
                <a:ea typeface="+mj-ea"/>
                <a:cs typeface="Times New Roman"/>
              </a:rPr>
              <a:t>Comparison between velocities for different grooves</a:t>
            </a:r>
          </a:p>
        </p:txBody>
      </p:sp>
      <p:pic>
        <p:nvPicPr>
          <p:cNvPr id="6" name="Picture 5" descr="A graph of a number of vertical velocities&#10;&#10;Description automatically generated">
            <a:extLst>
              <a:ext uri="{FF2B5EF4-FFF2-40B4-BE49-F238E27FC236}">
                <a16:creationId xmlns:a16="http://schemas.microsoft.com/office/drawing/2014/main" id="{50BD7E58-7530-1F28-972B-757F73EF7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0445" y="3613326"/>
            <a:ext cx="3950059" cy="3080590"/>
          </a:xfrm>
          <a:prstGeom prst="rect">
            <a:avLst/>
          </a:prstGeom>
        </p:spPr>
      </p:pic>
      <p:pic>
        <p:nvPicPr>
          <p:cNvPr id="5" name="Picture 4" descr="A graph of a number of vertical bars&#10;&#10;Description automatically generated">
            <a:extLst>
              <a:ext uri="{FF2B5EF4-FFF2-40B4-BE49-F238E27FC236}">
                <a16:creationId xmlns:a16="http://schemas.microsoft.com/office/drawing/2014/main" id="{E47509F8-4138-F9B1-DAC1-786451DF0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395" y="561078"/>
            <a:ext cx="3744905" cy="3041512"/>
          </a:xfrm>
          <a:prstGeom prst="rect">
            <a:avLst/>
          </a:prstGeom>
        </p:spPr>
      </p:pic>
      <p:pic>
        <p:nvPicPr>
          <p:cNvPr id="4" name="Picture 3" descr="A graph of blue and orange bars&#10;&#10;Description automatically generated">
            <a:extLst>
              <a:ext uri="{FF2B5EF4-FFF2-40B4-BE49-F238E27FC236}">
                <a16:creationId xmlns:a16="http://schemas.microsoft.com/office/drawing/2014/main" id="{2392BF37-7DB9-ED01-EEF8-BA1719CF9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2534" y="3613820"/>
            <a:ext cx="3959828" cy="3080590"/>
          </a:xfrm>
          <a:prstGeom prst="rect">
            <a:avLst/>
          </a:prstGeom>
        </p:spPr>
      </p:pic>
      <p:pic>
        <p:nvPicPr>
          <p:cNvPr id="7" name="Picture 6" descr="A graph of a number of vertical bars&#10;&#10;Description automatically generated">
            <a:extLst>
              <a:ext uri="{FF2B5EF4-FFF2-40B4-BE49-F238E27FC236}">
                <a16:creationId xmlns:a16="http://schemas.microsoft.com/office/drawing/2014/main" id="{7A91BE7F-FA21-F812-FD78-63D9CAACC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936" y="604897"/>
            <a:ext cx="3901981" cy="2963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370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26153F-101B-D4E3-D114-60AA93B4D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IN" sz="4800" b="1" u="sng">
                <a:solidFill>
                  <a:srgbClr val="002060"/>
                </a:solidFill>
                <a:latin typeface="Times New Roman"/>
                <a:cs typeface="Times New Roman"/>
              </a:rPr>
              <a:t>Future Aspects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C46A98-5BC6-70E6-4762-791A0F0B2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43477" cy="1409897"/>
          </a:xfrm>
          <a:prstGeom prst="rect">
            <a:avLst/>
          </a:prstGeom>
        </p:spPr>
      </p:pic>
      <p:pic>
        <p:nvPicPr>
          <p:cNvPr id="9" name="Picture 8" descr="A glass table with yellow bags on it&#10;&#10;Description automatically generated">
            <a:extLst>
              <a:ext uri="{FF2B5EF4-FFF2-40B4-BE49-F238E27FC236}">
                <a16:creationId xmlns:a16="http://schemas.microsoft.com/office/drawing/2014/main" id="{8F91BB47-1B06-7FEF-E0F1-CD28A52685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48" y="3424604"/>
            <a:ext cx="2360489" cy="1627064"/>
          </a:xfrm>
          <a:prstGeom prst="rect">
            <a:avLst/>
          </a:prstGeom>
        </p:spPr>
      </p:pic>
      <p:pic>
        <p:nvPicPr>
          <p:cNvPr id="10" name="Picture 9" descr="A close-up of a metal object&#10;&#10;Description automatically generated">
            <a:extLst>
              <a:ext uri="{FF2B5EF4-FFF2-40B4-BE49-F238E27FC236}">
                <a16:creationId xmlns:a16="http://schemas.microsoft.com/office/drawing/2014/main" id="{8133072B-8A41-B63E-AFDB-A0A98B9381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0453" y="3686126"/>
            <a:ext cx="4572278" cy="209999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9C92F86-8D7A-F2DB-5CEE-DA7810B334D4}"/>
              </a:ext>
            </a:extLst>
          </p:cNvPr>
          <p:cNvSpPr txBox="1">
            <a:spLocks/>
          </p:cNvSpPr>
          <p:nvPr/>
        </p:nvSpPr>
        <p:spPr>
          <a:xfrm>
            <a:off x="118755" y="2065953"/>
            <a:ext cx="5345936" cy="8525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cs typeface="Times New Roman"/>
              </a:rPr>
              <a:t>Different inclinations can be used</a:t>
            </a:r>
            <a:endParaRPr lang="en-US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13956BF-5963-FEB4-86DD-E9779C52C26E}"/>
              </a:ext>
            </a:extLst>
          </p:cNvPr>
          <p:cNvSpPr txBox="1">
            <a:spLocks/>
          </p:cNvSpPr>
          <p:nvPr/>
        </p:nvSpPr>
        <p:spPr>
          <a:xfrm flipH="1">
            <a:off x="6371136" y="2065953"/>
            <a:ext cx="5817501" cy="12237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cs typeface="Times New Roman"/>
              </a:rPr>
              <a:t> Pressure sensors can be used to estimate the impact pressure</a:t>
            </a:r>
            <a:endParaRPr lang="en-US"/>
          </a:p>
        </p:txBody>
      </p:sp>
      <p:pic>
        <p:nvPicPr>
          <p:cNvPr id="3" name="Picture 2" descr="A drawing of a box on a stand&#10;&#10;Description automatically generated">
            <a:extLst>
              <a:ext uri="{FF2B5EF4-FFF2-40B4-BE49-F238E27FC236}">
                <a16:creationId xmlns:a16="http://schemas.microsoft.com/office/drawing/2014/main" id="{244103A6-457D-94CE-3046-8398EA1DDA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4675" y="3429000"/>
            <a:ext cx="23526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476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8C46A98-5BC6-70E6-4762-791A0F0B29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343477" cy="1409897"/>
          </a:xfrm>
          <a:prstGeom prst="rect">
            <a:avLst/>
          </a:prstGeom>
        </p:spPr>
      </p:pic>
      <p:pic>
        <p:nvPicPr>
          <p:cNvPr id="3" name="Recording 2024-05-03 014959">
            <a:hlinkClick r:id="" action="ppaction://media"/>
            <a:extLst>
              <a:ext uri="{FF2B5EF4-FFF2-40B4-BE49-F238E27FC236}">
                <a16:creationId xmlns:a16="http://schemas.microsoft.com/office/drawing/2014/main" id="{1265D79C-67C8-8629-CA95-ABEE3D51C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45745" y="3185361"/>
            <a:ext cx="2651921" cy="2366995"/>
          </a:xfrm>
          <a:prstGeom prst="rect">
            <a:avLst/>
          </a:prstGeom>
        </p:spPr>
      </p:pic>
      <p:pic>
        <p:nvPicPr>
          <p:cNvPr id="4" name="Picture 3" descr="A room with green lights&#10;&#10;Description automatically generated">
            <a:extLst>
              <a:ext uri="{FF2B5EF4-FFF2-40B4-BE49-F238E27FC236}">
                <a16:creationId xmlns:a16="http://schemas.microsoft.com/office/drawing/2014/main" id="{FAC5F8E4-627E-43E7-9E33-65AB915EC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900" y="3185361"/>
            <a:ext cx="4331429" cy="2366995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164B494-F845-FEF1-3DB5-D76A9F00C74C}"/>
              </a:ext>
            </a:extLst>
          </p:cNvPr>
          <p:cNvSpPr txBox="1">
            <a:spLocks/>
          </p:cNvSpPr>
          <p:nvPr/>
        </p:nvSpPr>
        <p:spPr>
          <a:xfrm>
            <a:off x="6979536" y="1620771"/>
            <a:ext cx="4548349" cy="8245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cs typeface="Times New Roman"/>
              </a:rPr>
              <a:t>Increasing water content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FE066E9-60CB-ECCF-49E5-7216A989F20F}"/>
              </a:ext>
            </a:extLst>
          </p:cNvPr>
          <p:cNvSpPr txBox="1">
            <a:spLocks/>
          </p:cNvSpPr>
          <p:nvPr/>
        </p:nvSpPr>
        <p:spPr>
          <a:xfrm>
            <a:off x="753057" y="1622849"/>
            <a:ext cx="4548349" cy="103813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cs typeface="Times New Roman"/>
              </a:rPr>
              <a:t>PIV(particle image velocimetry)</a:t>
            </a:r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0EF6654-6ABD-3E5E-979C-7C52C4330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IN" sz="4800" b="1" u="sng">
                <a:solidFill>
                  <a:srgbClr val="002060"/>
                </a:solidFill>
                <a:latin typeface="Times New Roman"/>
                <a:cs typeface="Times New Roman"/>
              </a:rPr>
              <a:t>Future Aspects</a:t>
            </a:r>
          </a:p>
        </p:txBody>
      </p:sp>
    </p:spTree>
    <p:extLst>
      <p:ext uri="{BB962C8B-B14F-4D97-AF65-F5344CB8AC3E}">
        <p14:creationId xmlns:p14="http://schemas.microsoft.com/office/powerpoint/2010/main" val="164797858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BD4FC-63B9-BB20-174B-E68558CA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8270" y="548150"/>
            <a:ext cx="4655458" cy="1370920"/>
          </a:xfrm>
        </p:spPr>
        <p:txBody>
          <a:bodyPr>
            <a:normAutofit/>
          </a:bodyPr>
          <a:lstStyle/>
          <a:p>
            <a:r>
              <a:rPr lang="en-IN" sz="4800" b="1" u="sng">
                <a:solidFill>
                  <a:srgbClr val="002060"/>
                </a:solidFill>
                <a:latin typeface="Times New Roman"/>
                <a:cs typeface="Times New Roman"/>
              </a:rPr>
              <a:t>Group Members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00DAC5-EF1C-3D20-B838-B8742597E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00" y="0"/>
            <a:ext cx="1420910" cy="13737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169106-648F-51BB-8D4C-C8768C0C3839}"/>
              </a:ext>
            </a:extLst>
          </p:cNvPr>
          <p:cNvSpPr txBox="1"/>
          <p:nvPr/>
        </p:nvSpPr>
        <p:spPr>
          <a:xfrm>
            <a:off x="40821" y="5653768"/>
            <a:ext cx="583066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200" b="1" err="1">
                <a:latin typeface="Times New Roman"/>
                <a:ea typeface="Calibri"/>
                <a:cs typeface="Calibri"/>
              </a:rPr>
              <a:t>Dr.</a:t>
            </a:r>
            <a:r>
              <a:rPr lang="en-GB" sz="2200" b="1">
                <a:latin typeface="Times New Roman"/>
                <a:ea typeface="Calibri"/>
                <a:cs typeface="Calibri"/>
              </a:rPr>
              <a:t> Mousumi Mukherjee</a:t>
            </a:r>
            <a:endParaRPr lang="en-US" b="1"/>
          </a:p>
          <a:p>
            <a:pPr algn="ctr"/>
            <a:r>
              <a:rPr lang="en-GB" sz="2200">
                <a:latin typeface="Times New Roman"/>
                <a:ea typeface="Calibri"/>
                <a:cs typeface="Calibri"/>
              </a:rPr>
              <a:t>Assistant Professor</a:t>
            </a:r>
          </a:p>
          <a:p>
            <a:pPr algn="ctr"/>
            <a:r>
              <a:rPr lang="en-GB" sz="2200">
                <a:latin typeface="Times New Roman"/>
                <a:ea typeface="Calibri"/>
                <a:cs typeface="Calibri"/>
              </a:rPr>
              <a:t>School of Civil and Environmental Engineering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82C304-756E-E8ED-7AF5-FF2FCE795539}"/>
              </a:ext>
            </a:extLst>
          </p:cNvPr>
          <p:cNvSpPr txBox="1"/>
          <p:nvPr/>
        </p:nvSpPr>
        <p:spPr>
          <a:xfrm>
            <a:off x="6635748" y="5653767"/>
            <a:ext cx="5703660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200" b="1" err="1">
                <a:latin typeface="Times New Roman"/>
                <a:ea typeface="Calibri"/>
                <a:cs typeface="Calibri"/>
              </a:rPr>
              <a:t>Dr.</a:t>
            </a:r>
            <a:r>
              <a:rPr lang="en-GB" sz="2200" b="1">
                <a:latin typeface="Times New Roman"/>
                <a:ea typeface="Calibri"/>
                <a:cs typeface="Calibri"/>
              </a:rPr>
              <a:t> K. V. Uday</a:t>
            </a:r>
            <a:endParaRPr lang="en-US" b="1"/>
          </a:p>
          <a:p>
            <a:pPr algn="ctr"/>
            <a:r>
              <a:rPr lang="en-GB" sz="2200">
                <a:latin typeface="Times New Roman"/>
                <a:ea typeface="Calibri"/>
                <a:cs typeface="Calibri"/>
              </a:rPr>
              <a:t>Associate Professor</a:t>
            </a:r>
          </a:p>
          <a:p>
            <a:pPr algn="ctr"/>
            <a:r>
              <a:rPr lang="en-GB" sz="2200">
                <a:latin typeface="Times New Roman"/>
                <a:ea typeface="Calibri"/>
                <a:cs typeface="Calibri"/>
              </a:rPr>
              <a:t>School of Civil and Environmental Engineering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C8621A-8D02-4277-1099-F179270C1323}"/>
              </a:ext>
            </a:extLst>
          </p:cNvPr>
          <p:cNvSpPr txBox="1"/>
          <p:nvPr/>
        </p:nvSpPr>
        <p:spPr>
          <a:xfrm>
            <a:off x="3966481" y="2075090"/>
            <a:ext cx="4263571" cy="27048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800">
                <a:latin typeface="Times New Roman"/>
                <a:ea typeface="Calibri"/>
                <a:cs typeface="Calibri"/>
              </a:rPr>
              <a:t>B 22226  Om </a:t>
            </a:r>
            <a:r>
              <a:rPr lang="en-GB" sz="2800" err="1">
                <a:latin typeface="Times New Roman"/>
                <a:ea typeface="Calibri"/>
                <a:cs typeface="Calibri"/>
              </a:rPr>
              <a:t>Litoriya</a:t>
            </a:r>
            <a:endParaRPr lang="en-GB" sz="2800">
              <a:latin typeface="Times New Roman"/>
              <a:ea typeface="Calibri"/>
              <a:cs typeface="Calibri"/>
            </a:endParaRPr>
          </a:p>
          <a:p>
            <a:r>
              <a:rPr lang="en-GB" sz="2800">
                <a:latin typeface="Times New Roman"/>
                <a:ea typeface="Calibri"/>
                <a:cs typeface="Calibri"/>
              </a:rPr>
              <a:t>B 22122  Lohit Vardhan</a:t>
            </a:r>
          </a:p>
          <a:p>
            <a:r>
              <a:rPr lang="en-GB" sz="2800">
                <a:latin typeface="Times New Roman"/>
                <a:ea typeface="Calibri"/>
                <a:cs typeface="Calibri"/>
              </a:rPr>
              <a:t>B 22029  Aditya Kumar</a:t>
            </a:r>
          </a:p>
          <a:p>
            <a:r>
              <a:rPr lang="en-GB" sz="2800">
                <a:latin typeface="Times New Roman"/>
                <a:ea typeface="Calibri"/>
                <a:cs typeface="Calibri"/>
              </a:rPr>
              <a:t>B 22306  Mayank Goel</a:t>
            </a:r>
          </a:p>
          <a:p>
            <a:r>
              <a:rPr lang="en-GB" sz="2800">
                <a:latin typeface="Times New Roman"/>
                <a:ea typeface="Calibri"/>
                <a:cs typeface="Calibri"/>
              </a:rPr>
              <a:t>B 22112  Kumbha Sravya</a:t>
            </a:r>
          </a:p>
          <a:p>
            <a:r>
              <a:rPr lang="en-GB" sz="2800">
                <a:latin typeface="Times New Roman"/>
                <a:ea typeface="Calibri"/>
                <a:cs typeface="Calibri"/>
              </a:rPr>
              <a:t>B 22316  Ritik Kumar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4E703CC-CFB7-541D-780F-06B03BC1C9C7}"/>
              </a:ext>
            </a:extLst>
          </p:cNvPr>
          <p:cNvSpPr txBox="1"/>
          <p:nvPr/>
        </p:nvSpPr>
        <p:spPr>
          <a:xfrm>
            <a:off x="40820" y="5045981"/>
            <a:ext cx="23405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latin typeface="Times New Roman"/>
                <a:ea typeface="Calibri"/>
                <a:cs typeface="Calibri"/>
              </a:rPr>
              <a:t>Faculty Mentor :</a:t>
            </a:r>
            <a:endParaRPr lang="en-U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5154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A82F5E-FDC1-3545-CCE6-6CED265B8E2E}"/>
              </a:ext>
            </a:extLst>
          </p:cNvPr>
          <p:cNvSpPr txBox="1"/>
          <p:nvPr/>
        </p:nvSpPr>
        <p:spPr>
          <a:xfrm>
            <a:off x="4542771" y="328769"/>
            <a:ext cx="331649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800" b="1" u="sng">
                <a:solidFill>
                  <a:srgbClr val="002060"/>
                </a:solidFill>
                <a:latin typeface="Times New Roman"/>
                <a:cs typeface="Calibri"/>
              </a:rPr>
              <a:t>Conclusion</a:t>
            </a:r>
            <a:endParaRPr lang="en-GB" sz="4800" b="1" u="sng">
              <a:solidFill>
                <a:srgbClr val="002060"/>
              </a:solidFill>
              <a:latin typeface="Times New Roman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71D844F-B232-94A4-EC70-6289BFFC6ACD}"/>
              </a:ext>
            </a:extLst>
          </p:cNvPr>
          <p:cNvSpPr/>
          <p:nvPr/>
        </p:nvSpPr>
        <p:spPr>
          <a:xfrm>
            <a:off x="1270000" y="1471543"/>
            <a:ext cx="9652000" cy="4649304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GB" sz="2800">
                <a:solidFill>
                  <a:srgbClr val="000000"/>
                </a:solidFill>
                <a:latin typeface="Times New Roman"/>
                <a:cs typeface="Times New Roman"/>
              </a:rPr>
              <a:t>From the results of the experiment we can conclude that-</a:t>
            </a:r>
            <a:endParaRPr lang="en-US" sz="28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endParaRPr lang="en-GB" sz="280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GB" sz="2800">
                <a:solidFill>
                  <a:srgbClr val="000000"/>
                </a:solidFill>
                <a:latin typeface="Times New Roman"/>
                <a:ea typeface="+mn-lt"/>
                <a:cs typeface="Times New Roman"/>
              </a:rPr>
              <a:t>Dimensions of flume and positioning of grooves played a  major role in analysing granular flow</a:t>
            </a:r>
            <a:endParaRPr lang="en-US" sz="2800">
              <a:solidFill>
                <a:srgbClr val="000000"/>
              </a:solidFill>
              <a:latin typeface="Times New Roman"/>
              <a:ea typeface="+mn-lt"/>
              <a:cs typeface="Times New Roman"/>
            </a:endParaRPr>
          </a:p>
          <a:p>
            <a:pPr marL="457200" indent="-457200">
              <a:buFont typeface="Arial"/>
              <a:buChar char="•"/>
            </a:pPr>
            <a:r>
              <a:rPr lang="en-GB" sz="28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Higher aspect ratios result in increased velocity.</a:t>
            </a:r>
            <a:endParaRPr lang="en-US" sz="2800">
              <a:latin typeface="Times New Roman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GB" sz="28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Vertical and horizontal velocities of fine sand exceed those of coarse sand.</a:t>
            </a:r>
            <a:endParaRPr lang="en-US" sz="2800">
              <a:latin typeface="Times New Roman"/>
              <a:ea typeface="+mn-lt"/>
              <a:cs typeface="+mn-lt"/>
            </a:endParaRPr>
          </a:p>
          <a:p>
            <a:pPr marL="457200" indent="-457200">
              <a:buFont typeface="Arial"/>
              <a:buChar char="•"/>
            </a:pPr>
            <a:r>
              <a:rPr lang="en-GB" sz="2800">
                <a:solidFill>
                  <a:srgbClr val="000000"/>
                </a:solidFill>
                <a:latin typeface="Times New Roman"/>
                <a:ea typeface="+mn-lt"/>
                <a:cs typeface="+mn-lt"/>
              </a:rPr>
              <a:t>Velocities from the 0.30m gate are generally higher than those from the 0.15m gate.</a:t>
            </a:r>
            <a:endParaRPr lang="en-GB">
              <a:latin typeface="Calibri" panose="020F0502020204030204"/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129969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C86C2-FB3A-05E3-193F-1D843FEE3002}"/>
              </a:ext>
            </a:extLst>
          </p:cNvPr>
          <p:cNvSpPr txBox="1"/>
          <p:nvPr/>
        </p:nvSpPr>
        <p:spPr>
          <a:xfrm>
            <a:off x="4518480" y="474020"/>
            <a:ext cx="3155676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4800" b="1" u="sng">
                <a:solidFill>
                  <a:srgbClr val="002060"/>
                </a:solidFill>
                <a:latin typeface="Times New Roman"/>
                <a:cs typeface="Calibri"/>
              </a:rPr>
              <a:t>References</a:t>
            </a:r>
            <a:endParaRPr lang="en-GB" sz="4800" b="1" u="sng" err="1">
              <a:solidFill>
                <a:srgbClr val="002060"/>
              </a:solidFill>
              <a:latin typeface="Times New Roman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54AA885-AC2E-6BD5-D77F-FB31D1FA18F1}"/>
              </a:ext>
            </a:extLst>
          </p:cNvPr>
          <p:cNvSpPr txBox="1">
            <a:spLocks/>
          </p:cNvSpPr>
          <p:nvPr/>
        </p:nvSpPr>
        <p:spPr>
          <a:xfrm>
            <a:off x="730546" y="884637"/>
            <a:ext cx="11191851" cy="597201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ea typeface="+mn-lt"/>
                <a:cs typeface="+mn-lt"/>
              </a:rPr>
              <a:t>Yung Ming Cheng , Wing Hong Ivan Fung , Liang Li and Na Li, “Laboratory and field tests and distinct element analysis of dry granular flows and segregation processes”</a:t>
            </a:r>
            <a:endParaRPr lang="en-US">
              <a:latin typeface="Times New Roman"/>
              <a:cs typeface="Times New Roman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ea typeface="+mn-lt"/>
                <a:cs typeface="+mn-lt"/>
              </a:rPr>
              <a:t>0. HUNGR* and N. R. MORGENSTERN , “Experiments on the flow behavior of granular materials at high velocity in an open channel”</a:t>
            </a:r>
            <a:endParaRPr lang="en-US">
              <a:latin typeface="Times New Roman"/>
              <a:cs typeface="Times New Roman"/>
            </a:endParaRPr>
          </a:p>
          <a:p>
            <a:pPr algn="just">
              <a:buFont typeface="Wingdings" panose="05000000000000000000" pitchFamily="2" charset="2"/>
              <a:buChar char="Ø"/>
            </a:pPr>
            <a:endParaRPr lang="en-US">
              <a:latin typeface="Times New Roman"/>
              <a:ea typeface="+mn-lt"/>
              <a:cs typeface="+mn-lt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ea typeface="+mn-lt"/>
                <a:cs typeface="+mn-lt"/>
              </a:rPr>
              <a:t>Marcel Hürlimann, Brian W. Mcardell, Christian Rickli, “Field and laboratory analysis of the runout characteristics of hillslope debris flows in Switzerland”</a:t>
            </a:r>
            <a:endParaRPr lang="en-US">
              <a:latin typeface="Times New Roman"/>
              <a:cs typeface="Times New Roman"/>
            </a:endParaRPr>
          </a:p>
          <a:p>
            <a:pPr marL="0" indent="0">
              <a:buNone/>
            </a:pPr>
            <a:endParaRPr lang="en-US">
              <a:latin typeface="Times New Roman"/>
              <a:ea typeface="+mn-lt"/>
              <a:cs typeface="+mn-lt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Calibri"/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073867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C86C2-FB3A-05E3-193F-1D843FEE3002}"/>
              </a:ext>
            </a:extLst>
          </p:cNvPr>
          <p:cNvSpPr txBox="1"/>
          <p:nvPr/>
        </p:nvSpPr>
        <p:spPr>
          <a:xfrm>
            <a:off x="255698" y="451933"/>
            <a:ext cx="11681240" cy="69865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Wingdings"/>
              <a:buChar char="Ø"/>
            </a:pPr>
            <a:r>
              <a:rPr lang="en-GB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Calibri"/>
                <a:cs typeface="Calibri"/>
              </a:rPr>
              <a:t>R</a:t>
            </a:r>
            <a:r>
              <a:rPr lang="en-GB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+mn-lt"/>
                <a:cs typeface="+mn-lt"/>
              </a:rPr>
              <a:t>. Valentino1, G. Barla2, and L. Montrasio1, </a:t>
            </a:r>
            <a:r>
              <a:rPr lang="en-GB" sz="28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Experimental Analysis and Micromechanical Modelling of Dry Granular Flow and Impacts in Laboratory Flume Tests.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ea typeface="Calibri"/>
              <a:cs typeface="Calibri"/>
            </a:endParaRPr>
          </a:p>
          <a:p>
            <a:pPr algn="just"/>
            <a:endParaRPr lang="en-GB" sz="280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7200" indent="-457200" algn="just">
              <a:buFont typeface="Wingdings"/>
              <a:buChar char="Ø"/>
            </a:pPr>
            <a:r>
              <a:rPr lang="en-GB" sz="2800">
                <a:solidFill>
                  <a:schemeClr val="tx1">
                    <a:lumMod val="95000"/>
                    <a:lumOff val="5000"/>
                  </a:schemeClr>
                </a:solidFill>
                <a:ea typeface="+mn-lt"/>
                <a:cs typeface="+mn-lt"/>
              </a:rPr>
              <a:t>Liping Yu and Bing Pan, In-plane displacement and strain measurements using a camera phone and digital image correlation</a:t>
            </a:r>
            <a:endParaRPr lang="en-GB">
              <a:solidFill>
                <a:schemeClr val="tx1">
                  <a:lumMod val="95000"/>
                  <a:lumOff val="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 algn="just">
              <a:buFont typeface="Wingdings"/>
              <a:buChar char="Ø"/>
            </a:pPr>
            <a:endParaRPr lang="en-GB" sz="2800">
              <a:solidFill>
                <a:schemeClr val="tx1">
                  <a:lumMod val="95000"/>
                  <a:lumOff val="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457200" indent="-457200" algn="just">
              <a:buFont typeface="Wingdings"/>
              <a:buChar char="Ø"/>
            </a:pP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Calibri"/>
                <a:cs typeface="Times New Roman"/>
              </a:rPr>
              <a:t>Ivo </a:t>
            </a:r>
            <a:r>
              <a:rPr lang="en-US" sz="28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Calibri"/>
                <a:cs typeface="Times New Roman"/>
              </a:rPr>
              <a:t>Baselt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Calibri"/>
                <a:cs typeface="Times New Roman"/>
              </a:rPr>
              <a:t>, Gustavo Q. de Oliveira, Jan-Thomas Fischer, Shiva P. </a:t>
            </a:r>
            <a:r>
              <a:rPr lang="en-US" sz="2800" err="1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Calibri"/>
                <a:cs typeface="Times New Roman"/>
              </a:rPr>
              <a:t>Pudasaini</a:t>
            </a:r>
            <a:r>
              <a:rPr lang="en-US" sz="2800">
                <a:solidFill>
                  <a:schemeClr val="tx1">
                    <a:lumMod val="95000"/>
                    <a:lumOff val="5000"/>
                  </a:schemeClr>
                </a:solidFill>
                <a:latin typeface="Times New Roman"/>
                <a:ea typeface="Calibri"/>
                <a:cs typeface="Times New Roman"/>
              </a:rPr>
              <a:t>, “Evolution of stony debris flows in laboratory experiments”</a:t>
            </a:r>
            <a:endParaRPr lang="en-GB">
              <a:solidFill>
                <a:schemeClr val="tx1">
                  <a:lumMod val="95000"/>
                  <a:lumOff val="5000"/>
                </a:schemeClr>
              </a:solidFill>
              <a:ea typeface="Calibri" panose="020F0502020204030204"/>
              <a:cs typeface="Calibri" panose="020F0502020204030204"/>
            </a:endParaRPr>
          </a:p>
          <a:p>
            <a:pPr marL="457200" indent="-457200" algn="just">
              <a:buFont typeface="Wingdings"/>
              <a:buChar char="Ø"/>
            </a:pPr>
            <a:endParaRPr lang="en-US" sz="2800">
              <a:solidFill>
                <a:schemeClr val="tx1">
                  <a:lumMod val="95000"/>
                  <a:lumOff val="5000"/>
                </a:schemeClr>
              </a:solidFill>
              <a:latin typeface="Times New Roman"/>
              <a:ea typeface="Calibri"/>
              <a:cs typeface="Times New Roman"/>
            </a:endParaRPr>
          </a:p>
          <a:p>
            <a:pPr marL="457200" indent="-457200" algn="just">
              <a:buFont typeface="Wingdings"/>
              <a:buChar char="Ø"/>
            </a:pPr>
            <a:r>
              <a:rPr lang="en-US" sz="280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Kun Li , Yufeng Wang, </a:t>
            </a:r>
            <a:r>
              <a:rPr lang="en-US" sz="2800" err="1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Qiangong</a:t>
            </a:r>
            <a:r>
              <a:rPr lang="en-US" sz="2800">
                <a:solidFill>
                  <a:srgbClr val="000000"/>
                </a:solidFill>
                <a:latin typeface="Times New Roman"/>
                <a:ea typeface="Calibri"/>
                <a:cs typeface="Times New Roman"/>
              </a:rPr>
              <a:t> Cheng, Qiwen Lin1,Yue Wu and Yanmei Long, “Insight Into Granular Flow Dynamics Relying on Basal Stress Measurements: From Experimental Flume Tests”.</a:t>
            </a:r>
            <a:endParaRPr lang="en-GB">
              <a:ea typeface="Calibri" panose="020F0502020204030204"/>
              <a:cs typeface="Calibri" panose="020F0502020204030204"/>
            </a:endParaRPr>
          </a:p>
          <a:p>
            <a:pPr algn="just"/>
            <a:endParaRPr lang="en-GB" sz="2800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  <a:p>
            <a:pPr algn="just"/>
            <a:endParaRPr lang="en-GB" sz="2800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  <a:p>
            <a:pPr algn="just"/>
            <a:endParaRPr lang="en-GB" sz="2800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9083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B0FB3-81F4-7EBE-A538-40F2313B3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A group of buildings with snow on the ground&#10;&#10;Description automatically generated">
            <a:extLst>
              <a:ext uri="{FF2B5EF4-FFF2-40B4-BE49-F238E27FC236}">
                <a16:creationId xmlns:a16="http://schemas.microsoft.com/office/drawing/2014/main" id="{40144361-02CA-963D-FCA0-0F6ABC936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459" y="-4762"/>
            <a:ext cx="12311180" cy="688961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5160AE9-80C7-C180-DC5D-5A7D0FBBA062}"/>
              </a:ext>
            </a:extLst>
          </p:cNvPr>
          <p:cNvSpPr txBox="1">
            <a:spLocks/>
          </p:cNvSpPr>
          <p:nvPr/>
        </p:nvSpPr>
        <p:spPr>
          <a:xfrm>
            <a:off x="4695402" y="610852"/>
            <a:ext cx="2791642" cy="9496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u="sng">
                <a:solidFill>
                  <a:srgbClr val="002060"/>
                </a:solidFill>
                <a:latin typeface="Times New Roman"/>
                <a:cs typeface="Times New Roman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782043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04E13BF8-8D96-DEB7-B10F-80AC9F7F3058}"/>
              </a:ext>
            </a:extLst>
          </p:cNvPr>
          <p:cNvSpPr/>
          <p:nvPr/>
        </p:nvSpPr>
        <p:spPr>
          <a:xfrm>
            <a:off x="3936217" y="1930255"/>
            <a:ext cx="4926351" cy="316382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>
              <a:buFont typeface="Wingdings" panose="05000000000000000000" pitchFamily="2" charset="2"/>
              <a:buChar char="v"/>
            </a:pPr>
            <a:r>
              <a:rPr lang="en-IN" sz="2800">
                <a:latin typeface="Times New Roman"/>
                <a:cs typeface="Times New Roman"/>
              </a:rPr>
              <a:t>Introduction And Motivation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>
                <a:latin typeface="Times New Roman"/>
                <a:cs typeface="Times New Roman"/>
              </a:rPr>
              <a:t>Methodology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>
                <a:latin typeface="Times New Roman"/>
                <a:cs typeface="Times New Roman"/>
              </a:rPr>
              <a:t>Setup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>
                <a:latin typeface="Times New Roman"/>
                <a:cs typeface="Times New Roman"/>
              </a:rPr>
              <a:t>Result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>
                <a:latin typeface="Times New Roman"/>
                <a:cs typeface="Times New Roman"/>
              </a:rPr>
              <a:t>Future Aspects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IN" sz="2800">
                <a:latin typeface="Times New Roman"/>
                <a:cs typeface="Times New Roman"/>
              </a:rPr>
              <a:t>Conclusion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45AD40E9-7CF0-D1B8-6442-54B3A536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079" y="2577954"/>
            <a:ext cx="3959352" cy="686091"/>
          </a:xfrm>
        </p:spPr>
        <p:txBody>
          <a:bodyPr>
            <a:noAutofit/>
          </a:bodyPr>
          <a:lstStyle/>
          <a:p>
            <a:r>
              <a:rPr lang="en-IN" sz="5400" b="1" u="sng">
                <a:solidFill>
                  <a:srgbClr val="002060"/>
                </a:solidFill>
                <a:latin typeface="Times New Roman"/>
                <a:cs typeface="Times New Roman"/>
              </a:rPr>
              <a:t>Contents</a:t>
            </a:r>
          </a:p>
        </p:txBody>
      </p:sp>
      <p:pic>
        <p:nvPicPr>
          <p:cNvPr id="3" name="Picture 2" descr="A logo of a building with mountains and text&#10;&#10;Description automatically generated">
            <a:extLst>
              <a:ext uri="{FF2B5EF4-FFF2-40B4-BE49-F238E27FC236}">
                <a16:creationId xmlns:a16="http://schemas.microsoft.com/office/drawing/2014/main" id="{9A90BE60-39A8-98BB-A7A1-A0DA4A916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30203" cy="16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1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DFDF35-0946-39E7-6889-9D1B5CE17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14" y="539330"/>
            <a:ext cx="3882769" cy="882743"/>
          </a:xfrm>
        </p:spPr>
        <p:txBody>
          <a:bodyPr anchor="ctr">
            <a:normAutofit/>
          </a:bodyPr>
          <a:lstStyle/>
          <a:p>
            <a:r>
              <a:rPr lang="en-US" sz="4800" b="1" u="sng">
                <a:solidFill>
                  <a:srgbClr val="002060"/>
                </a:solidFill>
                <a:latin typeface="Times New Roman"/>
                <a:cs typeface="Calibri Light"/>
              </a:rPr>
              <a:t>Introduction</a:t>
            </a:r>
            <a:endParaRPr lang="en-US" sz="4800" b="1" u="sng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41E05-9437-ED1F-C707-C8AF45BAE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2868" y="1974516"/>
            <a:ext cx="7686364" cy="338976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cs typeface="Times New Roman"/>
              </a:rPr>
              <a:t>Understanding and managing debris flows through laboratory flume studies.</a:t>
            </a:r>
            <a:endParaRPr lang="en-US">
              <a:latin typeface="Times New Roman"/>
              <a:cs typeface="Calibri" panose="020F0502020204030204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>
                <a:latin typeface="Times New Roman"/>
                <a:cs typeface="Times New Roman"/>
              </a:rPr>
              <a:t>Utilizing a mini flume to analyze flow dynamics and develop mitigation strategies.</a:t>
            </a:r>
          </a:p>
          <a:p>
            <a:pPr algn="just">
              <a:buFont typeface="Wingdings" panose="020B0604020202020204" pitchFamily="34" charset="0"/>
              <a:buChar char="Ø"/>
            </a:pPr>
            <a:r>
              <a:rPr lang="en-US">
                <a:solidFill>
                  <a:srgbClr val="0D0D0D"/>
                </a:solidFill>
                <a:latin typeface="Times New Roman"/>
                <a:ea typeface="+mn-lt"/>
                <a:cs typeface="+mn-lt"/>
              </a:rPr>
              <a:t>Aim to contribute to effective mitigation strategies for debris flows, especially with the increasing risk posed by climate change.</a:t>
            </a:r>
            <a:endParaRPr lang="en-US">
              <a:latin typeface="Times New Roman"/>
              <a:cs typeface="Times New Roman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>
              <a:latin typeface="Times New Roman"/>
              <a:cs typeface="Times New Roman"/>
            </a:endParaRPr>
          </a:p>
        </p:txBody>
      </p:sp>
      <p:pic>
        <p:nvPicPr>
          <p:cNvPr id="4" name="Picture 3" descr="A drawing of a machine&#10;&#10;Description automatically generated">
            <a:extLst>
              <a:ext uri="{FF2B5EF4-FFF2-40B4-BE49-F238E27FC236}">
                <a16:creationId xmlns:a16="http://schemas.microsoft.com/office/drawing/2014/main" id="{C6B59A02-858A-19AF-4E43-B4F1363D2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0046" y="47912"/>
            <a:ext cx="4324350" cy="5781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4B70FD-0917-4AEF-FD5B-516604E7E863}"/>
              </a:ext>
            </a:extLst>
          </p:cNvPr>
          <p:cNvSpPr txBox="1"/>
          <p:nvPr/>
        </p:nvSpPr>
        <p:spPr>
          <a:xfrm>
            <a:off x="9513659" y="5826394"/>
            <a:ext cx="170823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200">
                <a:latin typeface="Times New Roman"/>
                <a:ea typeface="Calibri"/>
                <a:cs typeface="Calibri"/>
              </a:rPr>
              <a:t>Flume setup</a:t>
            </a:r>
          </a:p>
        </p:txBody>
      </p:sp>
    </p:spTree>
    <p:extLst>
      <p:ext uri="{BB962C8B-B14F-4D97-AF65-F5344CB8AC3E}">
        <p14:creationId xmlns:p14="http://schemas.microsoft.com/office/powerpoint/2010/main" val="959507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9FFE0-28AC-1215-37C7-1EE2EDE924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42" y="121792"/>
            <a:ext cx="3113315" cy="799422"/>
          </a:xfrm>
        </p:spPr>
        <p:txBody>
          <a:bodyPr>
            <a:noAutofit/>
          </a:bodyPr>
          <a:lstStyle/>
          <a:p>
            <a:r>
              <a:rPr lang="en-US" sz="4800" b="1" u="sng">
                <a:solidFill>
                  <a:srgbClr val="002060"/>
                </a:solidFill>
                <a:latin typeface="Times New Roman"/>
                <a:ea typeface="+mj-lt"/>
                <a:cs typeface="Calibri Light"/>
              </a:rPr>
              <a:t>Motivation</a:t>
            </a:r>
            <a:endParaRPr lang="en-US" sz="4800" b="1" u="sng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D6F5D-95D7-2A71-1480-69FDE56BB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43" y="1047006"/>
            <a:ext cx="12094028" cy="193219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Lab-scale experiments allow researchers to simulate changing climate conditions .</a:t>
            </a:r>
          </a:p>
          <a:p>
            <a:pPr marL="457200" indent="-457200">
              <a:buFont typeface="Wingdings" panose="020B0604020202020204" pitchFamily="34" charset="0"/>
              <a:buChar char="Ø"/>
            </a:pPr>
            <a:r>
              <a:rPr lang="en-US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This experiment will allow us to study about the dynamics of landslides and to avoid their destructiveness as shown below in Fig. 1 and Fig. 2</a:t>
            </a:r>
            <a:endParaRPr lang="en-US">
              <a:solidFill>
                <a:srgbClr val="0D0D0D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>
              <a:solidFill>
                <a:srgbClr val="0D0D0D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D3AF7-3380-AA60-1795-DCD52CA5FA8D}"/>
              </a:ext>
            </a:extLst>
          </p:cNvPr>
          <p:cNvSpPr/>
          <p:nvPr/>
        </p:nvSpPr>
        <p:spPr>
          <a:xfrm>
            <a:off x="5974856" y="5451589"/>
            <a:ext cx="1962396" cy="3098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www.google.com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8144AD2-9ABA-EF57-06CA-188AAF9354F0}"/>
              </a:ext>
            </a:extLst>
          </p:cNvPr>
          <p:cNvSpPr/>
          <p:nvPr/>
        </p:nvSpPr>
        <p:spPr>
          <a:xfrm>
            <a:off x="3202859" y="6289320"/>
            <a:ext cx="879676" cy="3098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Fig-1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9722EA-43D0-6F21-E5F3-A270EBF49131}"/>
              </a:ext>
            </a:extLst>
          </p:cNvPr>
          <p:cNvSpPr/>
          <p:nvPr/>
        </p:nvSpPr>
        <p:spPr>
          <a:xfrm>
            <a:off x="8003472" y="6289268"/>
            <a:ext cx="879676" cy="309877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/>
              <a:t>Fig-2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02A498-CCF0-0BF9-9AE4-510F500F3167}"/>
              </a:ext>
            </a:extLst>
          </p:cNvPr>
          <p:cNvSpPr/>
          <p:nvPr/>
        </p:nvSpPr>
        <p:spPr>
          <a:xfrm>
            <a:off x="3213629" y="5496228"/>
            <a:ext cx="2216639" cy="1361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/>
              <a:t>www.slideserve.com</a:t>
            </a:r>
          </a:p>
        </p:txBody>
      </p:sp>
      <p:pic>
        <p:nvPicPr>
          <p:cNvPr id="5" name="Picture 4" descr="A house near a mountain&#10;&#10;Description automatically generated">
            <a:extLst>
              <a:ext uri="{FF2B5EF4-FFF2-40B4-BE49-F238E27FC236}">
                <a16:creationId xmlns:a16="http://schemas.microsoft.com/office/drawing/2014/main" id="{E772B79E-35A5-32CC-0A74-5CAB3ED07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893" y="3432641"/>
            <a:ext cx="3157256" cy="2827804"/>
          </a:xfrm>
          <a:prstGeom prst="rect">
            <a:avLst/>
          </a:prstGeom>
        </p:spPr>
      </p:pic>
      <p:pic>
        <p:nvPicPr>
          <p:cNvPr id="6" name="Picture 5" descr="A collapsed building on a hill&#10;&#10;Description automatically generated">
            <a:extLst>
              <a:ext uri="{FF2B5EF4-FFF2-40B4-BE49-F238E27FC236}">
                <a16:creationId xmlns:a16="http://schemas.microsoft.com/office/drawing/2014/main" id="{1AFFAC98-75F2-3D4B-DB29-00B5EAE2D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563" y="3419919"/>
            <a:ext cx="3339913" cy="28311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D018400-412E-148B-F94D-9CB3B03F47AC}"/>
              </a:ext>
            </a:extLst>
          </p:cNvPr>
          <p:cNvSpPr txBox="1"/>
          <p:nvPr/>
        </p:nvSpPr>
        <p:spPr>
          <a:xfrm>
            <a:off x="2095094" y="3423559"/>
            <a:ext cx="13727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Times New Roman"/>
                <a:ea typeface="Calibri"/>
                <a:cs typeface="Calibri"/>
              </a:rPr>
              <a:t>before</a:t>
            </a:r>
            <a:endParaRPr lang="en-US" sz="2800">
              <a:latin typeface="Times New Roman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24FB1F-FBC3-444A-5FFC-064FF93A01E3}"/>
              </a:ext>
            </a:extLst>
          </p:cNvPr>
          <p:cNvSpPr txBox="1"/>
          <p:nvPr/>
        </p:nvSpPr>
        <p:spPr>
          <a:xfrm>
            <a:off x="6766405" y="3423560"/>
            <a:ext cx="99452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>
                <a:latin typeface="Times New Roman"/>
                <a:ea typeface="Calibri"/>
                <a:cs typeface="Calibri"/>
              </a:rPr>
              <a:t>after</a:t>
            </a:r>
            <a:endParaRPr lang="en-US" sz="280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3769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7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E05F6-311F-9BD7-3FF3-FF79857C1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8985" y="328840"/>
            <a:ext cx="3684815" cy="908277"/>
          </a:xfrm>
        </p:spPr>
        <p:txBody>
          <a:bodyPr>
            <a:normAutofit/>
          </a:bodyPr>
          <a:lstStyle/>
          <a:p>
            <a:pPr algn="ctr"/>
            <a:r>
              <a:rPr lang="en-IN" sz="4800" b="1" u="sng">
                <a:solidFill>
                  <a:srgbClr val="002060"/>
                </a:solidFill>
                <a:latin typeface="Times New Roman"/>
                <a:cs typeface="Times New Roman"/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E943BB-BDA0-BB3B-A34C-E0EBD44CF8D0}"/>
              </a:ext>
            </a:extLst>
          </p:cNvPr>
          <p:cNvSpPr>
            <a:spLocks noGrp="1"/>
          </p:cNvSpPr>
          <p:nvPr>
            <p:ph idx="1"/>
          </p:nvPr>
        </p:nvSpPr>
        <p:spPr/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IN">
                <a:latin typeface="Times New Roman"/>
                <a:cs typeface="Times New Roman"/>
              </a:rPr>
              <a:t>Factors for the selection of material for flume:</a:t>
            </a:r>
          </a:p>
          <a:p>
            <a:pPr marL="0" indent="0">
              <a:buNone/>
            </a:pPr>
            <a:endParaRPr lang="en-IN" sz="1800"/>
          </a:p>
          <a:p>
            <a:r>
              <a:rPr lang="en-IN">
                <a:latin typeface="Times New Roman"/>
                <a:cs typeface="Times New Roman"/>
              </a:rPr>
              <a:t>Strength</a:t>
            </a:r>
            <a:endParaRPr lang="en-IN">
              <a:latin typeface="Times New Roman"/>
              <a:ea typeface="Calibri"/>
              <a:cs typeface="Times New Roman"/>
            </a:endParaRPr>
          </a:p>
          <a:p>
            <a:pPr marL="0" indent="0">
              <a:buNone/>
            </a:pPr>
            <a:endParaRPr lang="en-IN" sz="1800"/>
          </a:p>
          <a:p>
            <a:r>
              <a:rPr lang="en-IN">
                <a:latin typeface="Times New Roman"/>
                <a:cs typeface="Times New Roman"/>
              </a:rPr>
              <a:t>Scratch Resistant</a:t>
            </a:r>
            <a:endParaRPr lang="en-IN">
              <a:latin typeface="Times New Roman"/>
              <a:ea typeface="Calibri"/>
              <a:cs typeface="Times New Roman"/>
            </a:endParaRPr>
          </a:p>
          <a:p>
            <a:pPr marL="0" indent="0">
              <a:buNone/>
            </a:pPr>
            <a:endParaRPr lang="en-IN" sz="1800"/>
          </a:p>
          <a:p>
            <a:r>
              <a:rPr lang="en-IN">
                <a:latin typeface="Times New Roman"/>
                <a:cs typeface="Times New Roman"/>
              </a:rPr>
              <a:t>Fully Transparent</a:t>
            </a:r>
            <a:endParaRPr lang="en-IN">
              <a:latin typeface="Times New Roman"/>
              <a:ea typeface="Calibri"/>
              <a:cs typeface="Times New Roman"/>
            </a:endParaRPr>
          </a:p>
          <a:p>
            <a:endParaRPr lang="en-IN" sz="1800"/>
          </a:p>
          <a:p>
            <a:r>
              <a:rPr lang="en-IN">
                <a:latin typeface="Times New Roman"/>
                <a:cs typeface="Times New Roman"/>
              </a:rPr>
              <a:t>Budget</a:t>
            </a:r>
            <a:endParaRPr lang="en-IN">
              <a:latin typeface="Times New Roman"/>
              <a:ea typeface="Calibri"/>
              <a:cs typeface="Times New Roman"/>
            </a:endParaRPr>
          </a:p>
          <a:p>
            <a:pPr marL="0" indent="0">
              <a:buNone/>
            </a:pPr>
            <a:endParaRPr lang="en-IN" sz="180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F9996C6-4B93-0D07-E208-1C22AF7E3692}"/>
              </a:ext>
            </a:extLst>
          </p:cNvPr>
          <p:cNvSpPr/>
          <p:nvPr/>
        </p:nvSpPr>
        <p:spPr>
          <a:xfrm>
            <a:off x="4462362" y="2211709"/>
            <a:ext cx="2517648" cy="93708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800">
                <a:latin typeface="Times New Roman"/>
                <a:cs typeface="Times New Roman"/>
              </a:rPr>
              <a:t>Toughened glass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B9D29AA-1819-A666-B91A-20B9719FB817}"/>
              </a:ext>
            </a:extLst>
          </p:cNvPr>
          <p:cNvSpPr/>
          <p:nvPr/>
        </p:nvSpPr>
        <p:spPr>
          <a:xfrm>
            <a:off x="4809744" y="3220567"/>
            <a:ext cx="1766853" cy="72417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800">
                <a:latin typeface="Times New Roman"/>
                <a:cs typeface="Times New Roman"/>
              </a:rPr>
              <a:t>Acrylic Sheet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63CFFC9-19A9-FE3F-C1A3-E028AAD8A515}"/>
              </a:ext>
            </a:extLst>
          </p:cNvPr>
          <p:cNvSpPr/>
          <p:nvPr/>
        </p:nvSpPr>
        <p:spPr>
          <a:xfrm>
            <a:off x="4563215" y="4072542"/>
            <a:ext cx="2327148" cy="993111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800">
                <a:latin typeface="Times New Roman"/>
                <a:cs typeface="Times New Roman"/>
              </a:rPr>
              <a:t>Plexiglass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2195B9F-EFBB-1C4E-62E3-303C9816BAF6}"/>
              </a:ext>
            </a:extLst>
          </p:cNvPr>
          <p:cNvSpPr/>
          <p:nvPr/>
        </p:nvSpPr>
        <p:spPr>
          <a:xfrm>
            <a:off x="4876981" y="5137431"/>
            <a:ext cx="1867705" cy="881050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800">
                <a:latin typeface="Times New Roman"/>
                <a:cs typeface="Times New Roman"/>
              </a:rPr>
              <a:t>Polycarbonate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D76BCD7-6232-C1DE-DF41-43ADB48968D4}"/>
              </a:ext>
            </a:extLst>
          </p:cNvPr>
          <p:cNvCxnSpPr>
            <a:cxnSpLocks/>
          </p:cNvCxnSpPr>
          <p:nvPr/>
        </p:nvCxnSpPr>
        <p:spPr>
          <a:xfrm flipV="1">
            <a:off x="2594746" y="2736279"/>
            <a:ext cx="1777970" cy="11808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BC775FD-0A34-B531-8946-3BBF92D3B91A}"/>
              </a:ext>
            </a:extLst>
          </p:cNvPr>
          <p:cNvCxnSpPr>
            <a:cxnSpLocks/>
          </p:cNvCxnSpPr>
          <p:nvPr/>
        </p:nvCxnSpPr>
        <p:spPr>
          <a:xfrm>
            <a:off x="2594745" y="2865569"/>
            <a:ext cx="2159984" cy="550698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4BE4391-EF9D-1514-BB27-331CD3E9DDD7}"/>
              </a:ext>
            </a:extLst>
          </p:cNvPr>
          <p:cNvCxnSpPr>
            <a:cxnSpLocks/>
          </p:cNvCxnSpPr>
          <p:nvPr/>
        </p:nvCxnSpPr>
        <p:spPr>
          <a:xfrm>
            <a:off x="2583540" y="2865569"/>
            <a:ext cx="2549338" cy="1195768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2AD0181-0F7D-2921-5B64-163593CABCE6}"/>
              </a:ext>
            </a:extLst>
          </p:cNvPr>
          <p:cNvCxnSpPr>
            <a:cxnSpLocks/>
          </p:cNvCxnSpPr>
          <p:nvPr/>
        </p:nvCxnSpPr>
        <p:spPr>
          <a:xfrm flipV="1">
            <a:off x="3699389" y="3078793"/>
            <a:ext cx="1142880" cy="663971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C6CBB69-9B36-EDB7-A4F9-0CDFF2301AE3}"/>
              </a:ext>
            </a:extLst>
          </p:cNvPr>
          <p:cNvCxnSpPr>
            <a:cxnSpLocks/>
          </p:cNvCxnSpPr>
          <p:nvPr/>
        </p:nvCxnSpPr>
        <p:spPr>
          <a:xfrm>
            <a:off x="3688184" y="3731559"/>
            <a:ext cx="1020708" cy="557392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088143-6DCB-ADEA-B56F-6F09170BDA95}"/>
              </a:ext>
            </a:extLst>
          </p:cNvPr>
          <p:cNvCxnSpPr>
            <a:cxnSpLocks/>
          </p:cNvCxnSpPr>
          <p:nvPr/>
        </p:nvCxnSpPr>
        <p:spPr>
          <a:xfrm>
            <a:off x="3710595" y="3709147"/>
            <a:ext cx="1076740" cy="1711927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7642DD8-99FA-6D7F-6332-FA630009E5F9}"/>
              </a:ext>
            </a:extLst>
          </p:cNvPr>
          <p:cNvCxnSpPr>
            <a:cxnSpLocks/>
          </p:cNvCxnSpPr>
          <p:nvPr/>
        </p:nvCxnSpPr>
        <p:spPr>
          <a:xfrm flipV="1">
            <a:off x="3811447" y="3036731"/>
            <a:ext cx="699505" cy="174178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F93FABE-67B2-F805-C165-74E45BD504C3}"/>
              </a:ext>
            </a:extLst>
          </p:cNvPr>
          <p:cNvCxnSpPr>
            <a:cxnSpLocks/>
          </p:cNvCxnSpPr>
          <p:nvPr/>
        </p:nvCxnSpPr>
        <p:spPr>
          <a:xfrm flipV="1">
            <a:off x="3800240" y="3905921"/>
            <a:ext cx="1044136" cy="883798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72DEADD-F938-7EDD-62D4-CE16ADFA64DF}"/>
              </a:ext>
            </a:extLst>
          </p:cNvPr>
          <p:cNvCxnSpPr>
            <a:cxnSpLocks/>
          </p:cNvCxnSpPr>
          <p:nvPr/>
        </p:nvCxnSpPr>
        <p:spPr>
          <a:xfrm flipV="1">
            <a:off x="3777830" y="4696099"/>
            <a:ext cx="767600" cy="82414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E99E1A6-DE56-3C6B-7E35-F29B9569499C}"/>
              </a:ext>
            </a:extLst>
          </p:cNvPr>
          <p:cNvCxnSpPr>
            <a:cxnSpLocks/>
          </p:cNvCxnSpPr>
          <p:nvPr/>
        </p:nvCxnSpPr>
        <p:spPr>
          <a:xfrm>
            <a:off x="3789037" y="4778512"/>
            <a:ext cx="1070111" cy="420712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0B8ECA8-23C5-F0FA-EF53-DBA46F9D72EA}"/>
              </a:ext>
            </a:extLst>
          </p:cNvPr>
          <p:cNvCxnSpPr>
            <a:cxnSpLocks/>
          </p:cNvCxnSpPr>
          <p:nvPr/>
        </p:nvCxnSpPr>
        <p:spPr>
          <a:xfrm flipV="1">
            <a:off x="3078757" y="2933118"/>
            <a:ext cx="1603961" cy="272359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1812B1B-96A0-5260-5079-AD1A28C63BD3}"/>
              </a:ext>
            </a:extLst>
          </p:cNvPr>
          <p:cNvCxnSpPr>
            <a:cxnSpLocks/>
          </p:cNvCxnSpPr>
          <p:nvPr/>
        </p:nvCxnSpPr>
        <p:spPr>
          <a:xfrm flipV="1">
            <a:off x="3078760" y="3732597"/>
            <a:ext cx="1755532" cy="1903837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237A892-B14E-E620-2EE5-C6CCFAB7C473}"/>
              </a:ext>
            </a:extLst>
          </p:cNvPr>
          <p:cNvCxnSpPr>
            <a:cxnSpLocks/>
          </p:cNvCxnSpPr>
          <p:nvPr/>
        </p:nvCxnSpPr>
        <p:spPr>
          <a:xfrm flipV="1">
            <a:off x="3067551" y="4860877"/>
            <a:ext cx="1646585" cy="791565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pic>
        <p:nvPicPr>
          <p:cNvPr id="74" name="Picture 73">
            <a:extLst>
              <a:ext uri="{FF2B5EF4-FFF2-40B4-BE49-F238E27FC236}">
                <a16:creationId xmlns:a16="http://schemas.microsoft.com/office/drawing/2014/main" id="{448030C9-B96F-7486-EA61-FE6562AD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3349" y="2264992"/>
            <a:ext cx="889034" cy="841720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3B5B9CEC-0511-EAE2-812D-8D512D375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8575" y="3212202"/>
            <a:ext cx="911393" cy="92044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C64F9051-E973-9F7A-7DEE-674B097056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3455" y="4225610"/>
            <a:ext cx="972274" cy="911093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950395CC-C667-A473-5015-92B4AE606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8575" y="5248002"/>
            <a:ext cx="1079398" cy="906438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B079E9B3-5E41-D209-0DCE-042C10367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591426" cy="1558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96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 animBg="1"/>
      <p:bldP spid="5" grpId="0" animBg="1"/>
      <p:bldP spid="6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5EB894-9410-4B20-95E4-7A25101A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1198218" y="-231223"/>
            <a:ext cx="1409491" cy="1876653"/>
          </a:xfrm>
          <a:custGeom>
            <a:avLst/>
            <a:gdLst>
              <a:gd name="connsiteX0" fmla="*/ 0 w 1409491"/>
              <a:gd name="connsiteY0" fmla="*/ 643075 h 1876653"/>
              <a:gd name="connsiteX1" fmla="*/ 643075 w 1409491"/>
              <a:gd name="connsiteY1" fmla="*/ 0 h 1876653"/>
              <a:gd name="connsiteX2" fmla="*/ 1409491 w 1409491"/>
              <a:gd name="connsiteY2" fmla="*/ 0 h 1876653"/>
              <a:gd name="connsiteX3" fmla="*/ 1409491 w 1409491"/>
              <a:gd name="connsiteY3" fmla="*/ 1876653 h 1876653"/>
              <a:gd name="connsiteX4" fmla="*/ 1233578 w 1409491"/>
              <a:gd name="connsiteY4" fmla="*/ 1876653 h 1876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491" h="1876653">
                <a:moveTo>
                  <a:pt x="0" y="643075"/>
                </a:moveTo>
                <a:lnTo>
                  <a:pt x="643075" y="0"/>
                </a:lnTo>
                <a:lnTo>
                  <a:pt x="1409491" y="0"/>
                </a:lnTo>
                <a:lnTo>
                  <a:pt x="1409491" y="1876653"/>
                </a:lnTo>
                <a:lnTo>
                  <a:pt x="1233578" y="1876653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7586D-E6C4-50B6-BDD4-8B5333DBF9DC}"/>
              </a:ext>
            </a:extLst>
          </p:cNvPr>
          <p:cNvSpPr>
            <a:spLocks/>
          </p:cNvSpPr>
          <p:nvPr/>
        </p:nvSpPr>
        <p:spPr>
          <a:xfrm>
            <a:off x="162681" y="499440"/>
            <a:ext cx="9216759" cy="61523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6075" indent="-346075" defTabSz="92354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800" kern="1200">
                <a:latin typeface="Times New Roman"/>
                <a:cs typeface="Times New Roman"/>
              </a:rPr>
              <a:t>Dimensions of the flume:</a:t>
            </a:r>
            <a:endParaRPr lang="en-US" sz="2800" kern="1200">
              <a:latin typeface="Times New Roman"/>
              <a:cs typeface="Times New Roman"/>
            </a:endParaRPr>
          </a:p>
          <a:p>
            <a:pPr defTabSz="923544">
              <a:spcAft>
                <a:spcPts val="600"/>
              </a:spcAft>
            </a:pPr>
            <a:endParaRPr lang="en-IN" sz="28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23544">
              <a:spcAft>
                <a:spcPts val="600"/>
              </a:spcAft>
            </a:pPr>
            <a:endParaRPr lang="en-IN" sz="28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23544">
              <a:spcAft>
                <a:spcPts val="600"/>
              </a:spcAft>
            </a:pPr>
            <a:endParaRPr lang="en-IN" sz="28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8290" indent="-288290" defTabSz="92354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800">
                <a:latin typeface="Times New Roman"/>
                <a:cs typeface="Times New Roman"/>
              </a:rPr>
              <a:t>Dimensions</a:t>
            </a:r>
            <a:r>
              <a:rPr lang="en-IN" sz="2800" kern="1200">
                <a:latin typeface="Times New Roman"/>
                <a:cs typeface="Times New Roman"/>
              </a:rPr>
              <a:t> were taken from the report papers.</a:t>
            </a:r>
            <a:endParaRPr lang="en-IN">
              <a:cs typeface="Calibri" panose="020F0502020204030204"/>
            </a:endParaRPr>
          </a:p>
          <a:p>
            <a:pPr marL="288290" indent="-288290" defTabSz="92354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800">
                <a:latin typeface="Times New Roman"/>
                <a:cs typeface="Times New Roman"/>
              </a:rPr>
              <a:t>Height of flume was</a:t>
            </a:r>
            <a:r>
              <a:rPr lang="en-IN" sz="2800" kern="1200">
                <a:latin typeface="Times New Roman"/>
                <a:ea typeface="+mn-ea"/>
                <a:cs typeface="Times New Roman"/>
              </a:rPr>
              <a:t> </a:t>
            </a:r>
            <a:r>
              <a:rPr lang="en-IN" sz="2800">
                <a:latin typeface="Times New Roman"/>
                <a:cs typeface="Times New Roman"/>
              </a:rPr>
              <a:t>adjusted </a:t>
            </a:r>
            <a:r>
              <a:rPr lang="en-IN" sz="2800" kern="1200">
                <a:latin typeface="Times New Roman"/>
                <a:ea typeface="+mn-ea"/>
                <a:cs typeface="Times New Roman"/>
              </a:rPr>
              <a:t>to </a:t>
            </a:r>
            <a:r>
              <a:rPr lang="en-IN" sz="2800">
                <a:latin typeface="Times New Roman"/>
                <a:cs typeface="Times New Roman"/>
              </a:rPr>
              <a:t>work on </a:t>
            </a:r>
            <a:r>
              <a:rPr lang="en-IN" sz="2800" kern="1200">
                <a:latin typeface="Times New Roman"/>
                <a:ea typeface="+mn-ea"/>
                <a:cs typeface="Times New Roman"/>
              </a:rPr>
              <a:t>the </a:t>
            </a:r>
            <a:r>
              <a:rPr lang="en-IN" sz="2800">
                <a:latin typeface="Times New Roman"/>
                <a:cs typeface="Times New Roman"/>
              </a:rPr>
              <a:t>desired aspect ratios</a:t>
            </a:r>
            <a:r>
              <a:rPr lang="en-IN" sz="2800" kern="1200">
                <a:latin typeface="Times New Roman"/>
                <a:ea typeface="+mn-ea"/>
                <a:cs typeface="Times New Roman"/>
              </a:rPr>
              <a:t>.</a:t>
            </a:r>
            <a:endParaRPr lang="en-IN" sz="2800" kern="1200">
              <a:latin typeface="Times New Roman"/>
              <a:cs typeface="Times New Roman"/>
            </a:endParaRPr>
          </a:p>
          <a:p>
            <a:pPr defTabSz="923544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IN" sz="28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23544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IN" sz="2800" kern="1200">
                <a:latin typeface="Times New Roman"/>
                <a:ea typeface="+mn-ea"/>
                <a:cs typeface="Times New Roman"/>
              </a:rPr>
              <a:t>Need for Pulley:</a:t>
            </a:r>
            <a:endParaRPr lang="en-IN" sz="2800" kern="1200">
              <a:latin typeface="Times New Roman"/>
              <a:cs typeface="Times New Roman"/>
            </a:endParaRPr>
          </a:p>
          <a:p>
            <a:pPr lvl="1" defTabSz="923544">
              <a:spcAft>
                <a:spcPts val="600"/>
              </a:spcAft>
              <a:buFont typeface="Courier New" panose="05000000000000000000" pitchFamily="2" charset="2"/>
              <a:buChar char="o"/>
            </a:pPr>
            <a:r>
              <a:rPr lang="en-IN" sz="2800" kern="1200">
                <a:latin typeface="Times New Roman"/>
                <a:ea typeface="+mn-ea"/>
                <a:cs typeface="Times New Roman"/>
              </a:rPr>
              <a:t>Instant removal of gate.</a:t>
            </a:r>
            <a:endParaRPr lang="en-IN" sz="2800" kern="1200">
              <a:latin typeface="Times New Roman"/>
              <a:cs typeface="Times New Roman"/>
            </a:endParaRPr>
          </a:p>
          <a:p>
            <a:pPr lvl="1" defTabSz="923544">
              <a:spcAft>
                <a:spcPts val="600"/>
              </a:spcAft>
              <a:buFont typeface="Courier New" panose="05000000000000000000" pitchFamily="2" charset="2"/>
              <a:buChar char="o"/>
            </a:pPr>
            <a:r>
              <a:rPr lang="en-IN" sz="2800">
                <a:latin typeface="Times New Roman"/>
                <a:cs typeface="Times New Roman"/>
              </a:rPr>
              <a:t>Ease of doing.</a:t>
            </a:r>
            <a:endParaRPr lang="en-IN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defTabSz="923544">
              <a:spcAft>
                <a:spcPts val="600"/>
              </a:spcAft>
              <a:buFont typeface="Courier New" panose="05000000000000000000" pitchFamily="2" charset="2"/>
              <a:buChar char="o"/>
            </a:pPr>
            <a:r>
              <a:rPr lang="en-IN" sz="2800">
                <a:latin typeface="Times New Roman"/>
                <a:cs typeface="Times New Roman"/>
              </a:rPr>
              <a:t>Flow should not get disturbed.</a:t>
            </a:r>
            <a:endParaRPr lang="en-IN" sz="2800" kern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23544">
              <a:spcAft>
                <a:spcPts val="600"/>
              </a:spcAft>
            </a:pPr>
            <a:endParaRPr lang="en-IN" sz="202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defTabSz="923544">
              <a:spcAft>
                <a:spcPts val="600"/>
              </a:spcAft>
              <a:buFont typeface="Wingdings" panose="05000000000000000000" pitchFamily="2" charset="2"/>
              <a:buChar char="Ø"/>
            </a:pPr>
            <a:endParaRPr lang="en-IN" sz="2000" kern="120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F47CA18-89E9-D643-FA3C-0AE593538197}"/>
              </a:ext>
            </a:extLst>
          </p:cNvPr>
          <p:cNvSpPr/>
          <p:nvPr/>
        </p:nvSpPr>
        <p:spPr>
          <a:xfrm>
            <a:off x="3597919" y="1302748"/>
            <a:ext cx="3585699" cy="8948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923544">
              <a:spcAft>
                <a:spcPts val="600"/>
              </a:spcAft>
            </a:pPr>
            <a:r>
              <a:rPr lang="en-IN" sz="2800" kern="1200">
                <a:latin typeface="Times New Roman"/>
                <a:cs typeface="Times New Roman"/>
              </a:rPr>
              <a:t>1.5 </a:t>
            </a:r>
            <a:r>
              <a:rPr lang="en-IN" sz="2800">
                <a:latin typeface="Times New Roman"/>
                <a:cs typeface="Times New Roman"/>
              </a:rPr>
              <a:t>m x</a:t>
            </a:r>
            <a:r>
              <a:rPr lang="en-IN" sz="2800" kern="1200">
                <a:latin typeface="Times New Roman"/>
                <a:cs typeface="Times New Roman"/>
              </a:rPr>
              <a:t> </a:t>
            </a:r>
            <a:r>
              <a:rPr lang="en-IN" sz="2800">
                <a:latin typeface="Times New Roman"/>
                <a:cs typeface="Times New Roman"/>
              </a:rPr>
              <a:t>0.7m</a:t>
            </a:r>
            <a:r>
              <a:rPr lang="en-IN" sz="2800" kern="1200">
                <a:latin typeface="Times New Roman"/>
                <a:cs typeface="Times New Roman"/>
              </a:rPr>
              <a:t> x </a:t>
            </a:r>
            <a:r>
              <a:rPr lang="en-IN" sz="2800">
                <a:latin typeface="Times New Roman"/>
                <a:cs typeface="Times New Roman"/>
              </a:rPr>
              <a:t>0.4m</a:t>
            </a:r>
          </a:p>
        </p:txBody>
      </p:sp>
      <p:pic>
        <p:nvPicPr>
          <p:cNvPr id="2" name="Picture 1" descr="A close-up of a jail cell&#10;&#10;Description automatically generated">
            <a:extLst>
              <a:ext uri="{FF2B5EF4-FFF2-40B4-BE49-F238E27FC236}">
                <a16:creationId xmlns:a16="http://schemas.microsoft.com/office/drawing/2014/main" id="{D8E73861-573C-2C79-798B-C9F76B767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9946" y="2492273"/>
            <a:ext cx="2098708" cy="32316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6C95EB-8558-24B0-4189-7E4FD3F248AC}"/>
              </a:ext>
            </a:extLst>
          </p:cNvPr>
          <p:cNvSpPr/>
          <p:nvPr/>
        </p:nvSpPr>
        <p:spPr>
          <a:xfrm>
            <a:off x="9391360" y="5717865"/>
            <a:ext cx="1882405" cy="6034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923544">
              <a:spcAft>
                <a:spcPts val="600"/>
              </a:spcAft>
            </a:pPr>
            <a:r>
              <a:rPr lang="en-IN" sz="2200">
                <a:latin typeface="Times New Roman"/>
                <a:cs typeface="Times New Roman"/>
              </a:rPr>
              <a:t>Pulley stand</a:t>
            </a:r>
          </a:p>
        </p:txBody>
      </p:sp>
    </p:spTree>
    <p:extLst>
      <p:ext uri="{BB962C8B-B14F-4D97-AF65-F5344CB8AC3E}">
        <p14:creationId xmlns:p14="http://schemas.microsoft.com/office/powerpoint/2010/main" val="4511352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EF17487-C386-4F99-B5EB-4FD3DF423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0DE92DF-4769-4DE9-93FD-EE312718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2C1D2B-1B78-D74D-0322-13A59059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644" y="362253"/>
            <a:ext cx="4827403" cy="1083884"/>
          </a:xfrm>
        </p:spPr>
        <p:txBody>
          <a:bodyPr>
            <a:normAutofit fontScale="90000"/>
          </a:bodyPr>
          <a:lstStyle/>
          <a:p>
            <a:r>
              <a:rPr lang="en-GB" sz="4800" b="1" u="sng">
                <a:solidFill>
                  <a:srgbClr val="002060"/>
                </a:solidFill>
                <a:latin typeface="Times New Roman"/>
                <a:cs typeface="Calibri Light"/>
              </a:rPr>
              <a:t>Conclusions of Methodology</a:t>
            </a:r>
            <a:endParaRPr lang="en-GB" sz="4800" b="1" u="sng">
              <a:solidFill>
                <a:srgbClr val="002060"/>
              </a:solidFill>
              <a:latin typeface="Times New Roman"/>
              <a:cs typeface="Times New Roman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8DF6E-F41F-1F05-F3DE-2DA80AA22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253" y="2251452"/>
            <a:ext cx="6033902" cy="15941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>
                <a:latin typeface="Times New Roman"/>
                <a:cs typeface="Calibri"/>
              </a:rPr>
              <a:t>Toughened glass is selected</a:t>
            </a:r>
            <a:endParaRPr lang="en-US">
              <a:latin typeface="Times New Roman"/>
              <a:cs typeface="Calibri"/>
            </a:endParaRPr>
          </a:p>
          <a:p>
            <a:r>
              <a:rPr lang="en-GB">
                <a:latin typeface="Times New Roman"/>
                <a:cs typeface="Calibri"/>
              </a:rPr>
              <a:t>Dimensions = 1.5m x 0.7m x 0.4m</a:t>
            </a:r>
          </a:p>
          <a:p>
            <a:r>
              <a:rPr lang="en-GB">
                <a:latin typeface="Times New Roman"/>
                <a:cs typeface="Calibri"/>
              </a:rPr>
              <a:t>Instead of hand pulling, pulley is used.</a:t>
            </a:r>
          </a:p>
        </p:txBody>
      </p:sp>
      <p:pic>
        <p:nvPicPr>
          <p:cNvPr id="4" name="Picture 3" descr="A clear glass square on a white surface&#10;&#10;Description automatically generated">
            <a:extLst>
              <a:ext uri="{FF2B5EF4-FFF2-40B4-BE49-F238E27FC236}">
                <a16:creationId xmlns:a16="http://schemas.microsoft.com/office/drawing/2014/main" id="{10C12C95-1405-867B-8846-AB8D57267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151" y="171754"/>
            <a:ext cx="2405029" cy="2545005"/>
          </a:xfrm>
          <a:prstGeom prst="rect">
            <a:avLst/>
          </a:prstGeom>
        </p:spPr>
      </p:pic>
      <p:pic>
        <p:nvPicPr>
          <p:cNvPr id="5" name="Picture 4" descr="A drawing of a cart&#10;&#10;Description automatically generated">
            <a:extLst>
              <a:ext uri="{FF2B5EF4-FFF2-40B4-BE49-F238E27FC236}">
                <a16:creationId xmlns:a16="http://schemas.microsoft.com/office/drawing/2014/main" id="{C4F816C2-72D1-EADF-1DF0-C698DC2D7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3339" y="3575424"/>
            <a:ext cx="1732291" cy="25855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24EDF2-9EC0-4535-F5BC-CE6FC7FBBEDD}"/>
              </a:ext>
            </a:extLst>
          </p:cNvPr>
          <p:cNvSpPr/>
          <p:nvPr/>
        </p:nvSpPr>
        <p:spPr>
          <a:xfrm>
            <a:off x="8674183" y="2815542"/>
            <a:ext cx="2050494" cy="6146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923544">
              <a:spcAft>
                <a:spcPts val="600"/>
              </a:spcAft>
            </a:pPr>
            <a:r>
              <a:rPr lang="en-IN" sz="2200">
                <a:latin typeface="Times New Roman"/>
                <a:cs typeface="Times New Roman"/>
              </a:rPr>
              <a:t>Toughened glass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B53A064-FF86-9A46-BDF4-CD70F2775A21}"/>
              </a:ext>
            </a:extLst>
          </p:cNvPr>
          <p:cNvSpPr/>
          <p:nvPr/>
        </p:nvSpPr>
        <p:spPr>
          <a:xfrm>
            <a:off x="8674183" y="6166101"/>
            <a:ext cx="1647082" cy="50262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923544">
              <a:spcAft>
                <a:spcPts val="600"/>
              </a:spcAft>
            </a:pPr>
            <a:r>
              <a:rPr lang="en-IN" sz="2200">
                <a:latin typeface="Times New Roman"/>
                <a:cs typeface="Times New Roman"/>
              </a:rPr>
              <a:t>Flume setup</a:t>
            </a:r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149F4-E3F2-6E5D-5384-86375FC65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910" y="3839695"/>
            <a:ext cx="2178425" cy="283733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AE8FA3D-4E6B-10A5-5E43-A50A58F9CCA8}"/>
              </a:ext>
            </a:extLst>
          </p:cNvPr>
          <p:cNvSpPr/>
          <p:nvPr/>
        </p:nvSpPr>
        <p:spPr>
          <a:xfrm rot="10800000" flipV="1">
            <a:off x="2433457" y="6172996"/>
            <a:ext cx="1053170" cy="5059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 defTabSz="923544">
              <a:spcAft>
                <a:spcPts val="600"/>
              </a:spcAft>
            </a:pPr>
            <a:r>
              <a:rPr lang="en-IN" sz="2200">
                <a:latin typeface="Times New Roman"/>
                <a:cs typeface="Times New Roman"/>
              </a:rPr>
              <a:t>Pulley</a:t>
            </a:r>
          </a:p>
        </p:txBody>
      </p:sp>
      <p:pic>
        <p:nvPicPr>
          <p:cNvPr id="8" name="Picture 7" descr="A glass table with yellow bags on it&#10;&#10;Description automatically generated">
            <a:extLst>
              <a:ext uri="{FF2B5EF4-FFF2-40B4-BE49-F238E27FC236}">
                <a16:creationId xmlns:a16="http://schemas.microsoft.com/office/drawing/2014/main" id="{52E6CF09-6B2D-21B6-BF14-62CCEA99C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8646" y="3921138"/>
            <a:ext cx="3853310" cy="265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3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DE65-B7A2-36F3-5754-A1B672BD3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6556" y="2268"/>
            <a:ext cx="5589815" cy="1325563"/>
          </a:xfrm>
        </p:spPr>
        <p:txBody>
          <a:bodyPr>
            <a:normAutofit/>
          </a:bodyPr>
          <a:lstStyle/>
          <a:p>
            <a:pPr algn="ctr"/>
            <a:r>
              <a:rPr lang="en-IN" sz="4800" b="1" u="sng">
                <a:solidFill>
                  <a:srgbClr val="002060"/>
                </a:solidFill>
                <a:latin typeface="Times New Roman"/>
                <a:cs typeface="Times New Roman"/>
              </a:rPr>
              <a:t>Experimental Setup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0507EE9-B664-D197-6D65-9C148F1FAC1F}"/>
              </a:ext>
            </a:extLst>
          </p:cNvPr>
          <p:cNvSpPr/>
          <p:nvPr/>
        </p:nvSpPr>
        <p:spPr>
          <a:xfrm>
            <a:off x="5433434" y="4936594"/>
            <a:ext cx="2054322" cy="1062665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IN" sz="2400" b="1" dirty="0">
                <a:solidFill>
                  <a:schemeClr val="tx1"/>
                </a:solidFill>
                <a:latin typeface="Times New Roman"/>
                <a:cs typeface="Times New Roman"/>
              </a:rPr>
              <a:t>Flume Stand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AFD6D8-821D-A8D6-27EB-70BF0CF5F261}"/>
              </a:ext>
            </a:extLst>
          </p:cNvPr>
          <p:cNvSpPr txBox="1">
            <a:spLocks/>
          </p:cNvSpPr>
          <p:nvPr/>
        </p:nvSpPr>
        <p:spPr>
          <a:xfrm>
            <a:off x="6767763" y="1798769"/>
            <a:ext cx="5193693" cy="33953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The dimensions of flume are 1.5 m x 0.7 m x 0.4 m.</a:t>
            </a:r>
          </a:p>
          <a:p>
            <a:pPr marL="457200" indent="-457200" algn="just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4 different inclinations have been given.</a:t>
            </a:r>
          </a:p>
          <a:p>
            <a:pPr marL="457200" indent="-457200" algn="just">
              <a:buFont typeface="Wingdings" panose="020B0604020202020204" pitchFamily="34" charset="0"/>
              <a:buChar char="Ø"/>
            </a:pPr>
            <a:r>
              <a:rPr lang="en-US" dirty="0">
                <a:solidFill>
                  <a:srgbClr val="0D0D0D"/>
                </a:solidFill>
                <a:latin typeface="Times New Roman"/>
                <a:ea typeface="+mn-lt"/>
                <a:cs typeface="Times New Roman"/>
              </a:rPr>
              <a:t>2 gates at 0.15 m and 0.3 m to perform experiment on different volume of flume.</a:t>
            </a:r>
            <a:endParaRPr lang="en-US" dirty="0">
              <a:solidFill>
                <a:srgbClr val="0D0D0D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3" name="Picture 2" descr="A glass enclosure in a room&#10;&#10;Description automatically generated">
            <a:extLst>
              <a:ext uri="{FF2B5EF4-FFF2-40B4-BE49-F238E27FC236}">
                <a16:creationId xmlns:a16="http://schemas.microsoft.com/office/drawing/2014/main" id="{1F8B9551-DDF7-D924-DEC0-B1BD73200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7" y="1216129"/>
            <a:ext cx="4752762" cy="5147810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1A88828B-8282-8A87-402C-6BFB9D96AD48}"/>
              </a:ext>
            </a:extLst>
          </p:cNvPr>
          <p:cNvSpPr/>
          <p:nvPr/>
        </p:nvSpPr>
        <p:spPr>
          <a:xfrm rot="17727896">
            <a:off x="3650209" y="3237003"/>
            <a:ext cx="1468203" cy="208329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903D095-ED0B-AD7D-E563-CCC92FF0285D}"/>
              </a:ext>
            </a:extLst>
          </p:cNvPr>
          <p:cNvSpPr/>
          <p:nvPr/>
        </p:nvSpPr>
        <p:spPr>
          <a:xfrm>
            <a:off x="4461815" y="5199826"/>
            <a:ext cx="971619" cy="268101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2EB1490-0DC0-F8F7-FD69-69298ECE371A}"/>
              </a:ext>
            </a:extLst>
          </p:cNvPr>
          <p:cNvSpPr/>
          <p:nvPr/>
        </p:nvSpPr>
        <p:spPr>
          <a:xfrm rot="19534260">
            <a:off x="615014" y="890514"/>
            <a:ext cx="685800" cy="323850"/>
          </a:xfrm>
          <a:prstGeom prst="rightArrow">
            <a:avLst/>
          </a:prstGeom>
          <a:solidFill>
            <a:srgbClr val="FAA5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3B21B15-43EB-19FF-A6A9-7F8CA0D23A5F}"/>
              </a:ext>
            </a:extLst>
          </p:cNvPr>
          <p:cNvSpPr/>
          <p:nvPr/>
        </p:nvSpPr>
        <p:spPr>
          <a:xfrm>
            <a:off x="1223962" y="288130"/>
            <a:ext cx="1828800" cy="752475"/>
          </a:xfrm>
          <a:prstGeom prst="ellipse">
            <a:avLst/>
          </a:prstGeom>
          <a:solidFill>
            <a:srgbClr val="FAA5A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tx1"/>
                </a:solidFill>
                <a:latin typeface="Times New Roman"/>
                <a:cs typeface="Calibri"/>
              </a:rPr>
              <a:t>Pulley Stand</a:t>
            </a:r>
            <a:endParaRPr lang="en-GB" sz="2400" b="1" dirty="0">
              <a:solidFill>
                <a:schemeClr val="tx1"/>
              </a:solidFill>
              <a:latin typeface="Times New Roman"/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14FA493-9214-60C5-C83C-BFED37283992}"/>
              </a:ext>
            </a:extLst>
          </p:cNvPr>
          <p:cNvSpPr/>
          <p:nvPr/>
        </p:nvSpPr>
        <p:spPr>
          <a:xfrm rot="20089595">
            <a:off x="1868339" y="4748517"/>
            <a:ext cx="280202" cy="1377877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3C3C157-FD60-75A8-C118-F9AB4CAF876C}"/>
              </a:ext>
            </a:extLst>
          </p:cNvPr>
          <p:cNvSpPr/>
          <p:nvPr/>
        </p:nvSpPr>
        <p:spPr>
          <a:xfrm>
            <a:off x="2392219" y="5887640"/>
            <a:ext cx="1339271" cy="76254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B269D5-6414-F31C-2963-65CE8764F574}"/>
              </a:ext>
            </a:extLst>
          </p:cNvPr>
          <p:cNvSpPr/>
          <p:nvPr/>
        </p:nvSpPr>
        <p:spPr>
          <a:xfrm>
            <a:off x="4276436" y="1798769"/>
            <a:ext cx="1413164" cy="83482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Flume</a:t>
            </a:r>
          </a:p>
        </p:txBody>
      </p:sp>
    </p:spTree>
    <p:extLst>
      <p:ext uri="{BB962C8B-B14F-4D97-AF65-F5344CB8AC3E}">
        <p14:creationId xmlns:p14="http://schemas.microsoft.com/office/powerpoint/2010/main" val="191623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Microsoft Office PowerPoint</Application>
  <PresentationFormat>Widescreen</PresentationFormat>
  <Paragraphs>167</Paragraphs>
  <Slides>23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Arial,Sans-Serif</vt:lpstr>
      <vt:lpstr>Calibri</vt:lpstr>
      <vt:lpstr>Calibri Light</vt:lpstr>
      <vt:lpstr>Courier New</vt:lpstr>
      <vt:lpstr>Times New Roman</vt:lpstr>
      <vt:lpstr>Wingdings</vt:lpstr>
      <vt:lpstr>Office Theme</vt:lpstr>
      <vt:lpstr>DESIGN PRACTICUM</vt:lpstr>
      <vt:lpstr>Group Members</vt:lpstr>
      <vt:lpstr>Contents</vt:lpstr>
      <vt:lpstr>Introduction</vt:lpstr>
      <vt:lpstr>Motivation</vt:lpstr>
      <vt:lpstr>Methodology</vt:lpstr>
      <vt:lpstr>PowerPoint Presentation</vt:lpstr>
      <vt:lpstr>Conclusions of Methodology</vt:lpstr>
      <vt:lpstr>Experimental Setup</vt:lpstr>
      <vt:lpstr>Types of sand</vt:lpstr>
      <vt:lpstr>PowerPoint Presentation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Aspects</vt:lpstr>
      <vt:lpstr>Future Aspects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PRACTICUM</dc:title>
  <dc:creator>Anshika L</dc:creator>
  <cp:lastModifiedBy>Anshika L</cp:lastModifiedBy>
  <cp:revision>2</cp:revision>
  <dcterms:created xsi:type="dcterms:W3CDTF">2024-05-02T17:04:20Z</dcterms:created>
  <dcterms:modified xsi:type="dcterms:W3CDTF">2024-05-04T06:30:34Z</dcterms:modified>
</cp:coreProperties>
</file>